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69"/>
  </p:notesMasterIdLst>
  <p:handoutMasterIdLst>
    <p:handoutMasterId r:id="rId70"/>
  </p:handoutMasterIdLst>
  <p:sldIdLst>
    <p:sldId id="256" r:id="rId3"/>
    <p:sldId id="257" r:id="rId4"/>
    <p:sldId id="340" r:id="rId5"/>
    <p:sldId id="355" r:id="rId6"/>
    <p:sldId id="354" r:id="rId7"/>
    <p:sldId id="341" r:id="rId8"/>
    <p:sldId id="342" r:id="rId9"/>
    <p:sldId id="343" r:id="rId10"/>
    <p:sldId id="345" r:id="rId11"/>
    <p:sldId id="346" r:id="rId12"/>
    <p:sldId id="347" r:id="rId13"/>
    <p:sldId id="344" r:id="rId14"/>
    <p:sldId id="351" r:id="rId15"/>
    <p:sldId id="350" r:id="rId16"/>
    <p:sldId id="358" r:id="rId17"/>
    <p:sldId id="359" r:id="rId18"/>
    <p:sldId id="352" r:id="rId19"/>
    <p:sldId id="353" r:id="rId20"/>
    <p:sldId id="348" r:id="rId21"/>
    <p:sldId id="360" r:id="rId22"/>
    <p:sldId id="362" r:id="rId23"/>
    <p:sldId id="361" r:id="rId24"/>
    <p:sldId id="364" r:id="rId25"/>
    <p:sldId id="363" r:id="rId26"/>
    <p:sldId id="356" r:id="rId27"/>
    <p:sldId id="365" r:id="rId28"/>
    <p:sldId id="366" r:id="rId29"/>
    <p:sldId id="367" r:id="rId30"/>
    <p:sldId id="368" r:id="rId31"/>
    <p:sldId id="357" r:id="rId32"/>
    <p:sldId id="280" r:id="rId33"/>
    <p:sldId id="369" r:id="rId34"/>
    <p:sldId id="371" r:id="rId35"/>
    <p:sldId id="406" r:id="rId36"/>
    <p:sldId id="374" r:id="rId37"/>
    <p:sldId id="373" r:id="rId38"/>
    <p:sldId id="375" r:id="rId39"/>
    <p:sldId id="376" r:id="rId40"/>
    <p:sldId id="377" r:id="rId41"/>
    <p:sldId id="372" r:id="rId42"/>
    <p:sldId id="370" r:id="rId43"/>
    <p:sldId id="293" r:id="rId44"/>
    <p:sldId id="378" r:id="rId45"/>
    <p:sldId id="381" r:id="rId46"/>
    <p:sldId id="382" r:id="rId47"/>
    <p:sldId id="383" r:id="rId48"/>
    <p:sldId id="384" r:id="rId49"/>
    <p:sldId id="385" r:id="rId50"/>
    <p:sldId id="386" r:id="rId51"/>
    <p:sldId id="388" r:id="rId52"/>
    <p:sldId id="389" r:id="rId53"/>
    <p:sldId id="387" r:id="rId54"/>
    <p:sldId id="390" r:id="rId55"/>
    <p:sldId id="392" r:id="rId56"/>
    <p:sldId id="391" r:id="rId57"/>
    <p:sldId id="404" r:id="rId58"/>
    <p:sldId id="393" r:id="rId59"/>
    <p:sldId id="394" r:id="rId60"/>
    <p:sldId id="396" r:id="rId61"/>
    <p:sldId id="395" r:id="rId62"/>
    <p:sldId id="399" r:id="rId63"/>
    <p:sldId id="400" r:id="rId64"/>
    <p:sldId id="401" r:id="rId65"/>
    <p:sldId id="397" r:id="rId66"/>
    <p:sldId id="402" r:id="rId67"/>
    <p:sldId id="405"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92DE"/>
    <a:srgbClr val="D3B5E9"/>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95" autoAdjust="0"/>
  </p:normalViewPr>
  <p:slideViewPr>
    <p:cSldViewPr snapToGrid="0">
      <p:cViewPr varScale="1">
        <p:scale>
          <a:sx n="83" d="100"/>
          <a:sy n="83" d="100"/>
        </p:scale>
        <p:origin x="686" y="82"/>
      </p:cViewPr>
      <p:guideLst/>
    </p:cSldViewPr>
  </p:slideViewPr>
  <p:outlineViewPr>
    <p:cViewPr>
      <p:scale>
        <a:sx n="33" d="100"/>
        <a:sy n="33" d="100"/>
      </p:scale>
      <p:origin x="0" y="-1746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Lst>
  </p:outlineViewPr>
  <p:notesTextViewPr>
    <p:cViewPr>
      <p:scale>
        <a:sx n="1" d="1"/>
        <a:sy n="1" d="1"/>
      </p:scale>
      <p:origin x="0" y="0"/>
    </p:cViewPr>
  </p:notesTextViewPr>
  <p:sorterViewPr>
    <p:cViewPr>
      <p:scale>
        <a:sx n="100" d="100"/>
        <a:sy n="100" d="100"/>
      </p:scale>
      <p:origin x="0" y="-558"/>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41.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4.xml"/><Relationship Id="rId47" Type="http://schemas.openxmlformats.org/officeDocument/2006/relationships/slide" Target="slides/slide49.xml"/><Relationship Id="rId50" Type="http://schemas.openxmlformats.org/officeDocument/2006/relationships/slide" Target="slides/slide52.xml"/><Relationship Id="rId55" Type="http://schemas.openxmlformats.org/officeDocument/2006/relationships/slide" Target="slides/slide57.xml"/><Relationship Id="rId63" Type="http://schemas.openxmlformats.org/officeDocument/2006/relationships/slide" Target="slides/slide65.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41" Type="http://schemas.openxmlformats.org/officeDocument/2006/relationships/slide" Target="slides/slide43.xml"/><Relationship Id="rId54" Type="http://schemas.openxmlformats.org/officeDocument/2006/relationships/slide" Target="slides/slide56.xml"/><Relationship Id="rId62" Type="http://schemas.openxmlformats.org/officeDocument/2006/relationships/slide" Target="slides/slide64.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8.xml"/><Relationship Id="rId40" Type="http://schemas.openxmlformats.org/officeDocument/2006/relationships/slide" Target="slides/slide42.xml"/><Relationship Id="rId45" Type="http://schemas.openxmlformats.org/officeDocument/2006/relationships/slide" Target="slides/slide47.xml"/><Relationship Id="rId53" Type="http://schemas.openxmlformats.org/officeDocument/2006/relationships/slide" Target="slides/slide55.xml"/><Relationship Id="rId58" Type="http://schemas.openxmlformats.org/officeDocument/2006/relationships/slide" Target="slides/slide60.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7.xml"/><Relationship Id="rId49" Type="http://schemas.openxmlformats.org/officeDocument/2006/relationships/slide" Target="slides/slide51.xml"/><Relationship Id="rId57" Type="http://schemas.openxmlformats.org/officeDocument/2006/relationships/slide" Target="slides/slide59.xml"/><Relationship Id="rId61" Type="http://schemas.openxmlformats.org/officeDocument/2006/relationships/slide" Target="slides/slide63.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6.xml"/><Relationship Id="rId52" Type="http://schemas.openxmlformats.org/officeDocument/2006/relationships/slide" Target="slides/slide54.xml"/><Relationship Id="rId60" Type="http://schemas.openxmlformats.org/officeDocument/2006/relationships/slide" Target="slides/slide62.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5.xml"/><Relationship Id="rId48" Type="http://schemas.openxmlformats.org/officeDocument/2006/relationships/slide" Target="slides/slide50.xml"/><Relationship Id="rId56" Type="http://schemas.openxmlformats.org/officeDocument/2006/relationships/slide" Target="slides/slide58.xml"/><Relationship Id="rId64" Type="http://schemas.openxmlformats.org/officeDocument/2006/relationships/slide" Target="slides/slide66.xml"/><Relationship Id="rId8" Type="http://schemas.openxmlformats.org/officeDocument/2006/relationships/slide" Target="slides/slide8.xml"/><Relationship Id="rId51" Type="http://schemas.openxmlformats.org/officeDocument/2006/relationships/slide" Target="slides/slide53.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9.xml"/><Relationship Id="rId46" Type="http://schemas.openxmlformats.org/officeDocument/2006/relationships/slide" Target="slides/slide48.xml"/><Relationship Id="rId59"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D9211E-39FE-47C8-B898-3298B4CFB28A}" type="datetimeFigureOut">
              <a:rPr lang="it-IT" smtClean="0"/>
              <a:t>05/10/2021</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B3B1FE-2380-4341-9AF5-FC1E1FB9CC36}" type="slidenum">
              <a:rPr lang="it-IT" smtClean="0"/>
              <a:t>‹N›</a:t>
            </a:fld>
            <a:endParaRPr lang="it-IT"/>
          </a:p>
        </p:txBody>
      </p:sp>
    </p:spTree>
    <p:extLst>
      <p:ext uri="{BB962C8B-B14F-4D97-AF65-F5344CB8AC3E}">
        <p14:creationId xmlns:p14="http://schemas.microsoft.com/office/powerpoint/2010/main" val="1430362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72B3E-4DA9-4498-A3FD-681A2B1BF2D2}" type="datetimeFigureOut">
              <a:rPr lang="it-IT" smtClean="0"/>
              <a:t>05/10/2021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C51C3-5C2E-462E-B318-B201F7CAA829}" type="slidenum">
              <a:rPr lang="it-IT" smtClean="0"/>
              <a:t>‹N›</a:t>
            </a:fld>
            <a:endParaRPr lang="it-IT"/>
          </a:p>
        </p:txBody>
      </p:sp>
    </p:spTree>
    <p:extLst>
      <p:ext uri="{BB962C8B-B14F-4D97-AF65-F5344CB8AC3E}">
        <p14:creationId xmlns:p14="http://schemas.microsoft.com/office/powerpoint/2010/main" val="202792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37BF204-9B47-416B-9C05-8AC5D37C96F7}" type="datetimeFigureOut">
              <a:rPr lang="it-IT" smtClean="0"/>
              <a:t>05/10/2021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882C0DC-35C7-4AF7-9DB0-49870DABB465}" type="slidenum">
              <a:rPr lang="it-IT" smtClean="0"/>
              <a:t>‹N›</a:t>
            </a:fld>
            <a:endParaRPr lang="it-IT"/>
          </a:p>
        </p:txBody>
      </p:sp>
    </p:spTree>
    <p:extLst>
      <p:ext uri="{BB962C8B-B14F-4D97-AF65-F5344CB8AC3E}">
        <p14:creationId xmlns:p14="http://schemas.microsoft.com/office/powerpoint/2010/main" val="3478491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37BF204-9B47-416B-9C05-8AC5D37C96F7}" type="datetimeFigureOut">
              <a:rPr lang="it-IT" smtClean="0"/>
              <a:t>05/10/2021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882C0DC-35C7-4AF7-9DB0-49870DABB465}" type="slidenum">
              <a:rPr lang="it-IT" smtClean="0"/>
              <a:t>‹N›</a:t>
            </a:fld>
            <a:endParaRPr lang="it-IT"/>
          </a:p>
        </p:txBody>
      </p:sp>
    </p:spTree>
    <p:extLst>
      <p:ext uri="{BB962C8B-B14F-4D97-AF65-F5344CB8AC3E}">
        <p14:creationId xmlns:p14="http://schemas.microsoft.com/office/powerpoint/2010/main" val="1508561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837BF204-9B47-416B-9C05-8AC5D37C96F7}" type="datetimeFigureOut">
              <a:rPr lang="it-IT" smtClean="0"/>
              <a:t>05/10/2021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882C0DC-35C7-4AF7-9DB0-49870DABB465}" type="slidenum">
              <a:rPr lang="it-IT" smtClean="0"/>
              <a:t>‹N›</a:t>
            </a:fld>
            <a:endParaRPr lang="it-IT"/>
          </a:p>
        </p:txBody>
      </p:sp>
    </p:spTree>
    <p:extLst>
      <p:ext uri="{BB962C8B-B14F-4D97-AF65-F5344CB8AC3E}">
        <p14:creationId xmlns:p14="http://schemas.microsoft.com/office/powerpoint/2010/main" val="416628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37BF204-9B47-416B-9C05-8AC5D37C96F7}" type="datetimeFigureOut">
              <a:rPr lang="it-IT" smtClean="0"/>
              <a:t>05/10/2021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882C0DC-35C7-4AF7-9DB0-49870DABB465}" type="slidenum">
              <a:rPr lang="it-IT" smtClean="0"/>
              <a:t>‹N›</a:t>
            </a:fld>
            <a:endParaRPr lang="it-IT"/>
          </a:p>
        </p:txBody>
      </p:sp>
    </p:spTree>
    <p:extLst>
      <p:ext uri="{BB962C8B-B14F-4D97-AF65-F5344CB8AC3E}">
        <p14:creationId xmlns:p14="http://schemas.microsoft.com/office/powerpoint/2010/main" val="1370013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37BF204-9B47-416B-9C05-8AC5D37C96F7}" type="datetimeFigureOut">
              <a:rPr lang="it-IT" smtClean="0"/>
              <a:t>05/10/2021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882C0DC-35C7-4AF7-9DB0-49870DABB465}" type="slidenum">
              <a:rPr lang="it-IT" smtClean="0"/>
              <a:t>‹N›</a:t>
            </a:fld>
            <a:endParaRPr lang="it-IT"/>
          </a:p>
        </p:txBody>
      </p:sp>
    </p:spTree>
    <p:extLst>
      <p:ext uri="{BB962C8B-B14F-4D97-AF65-F5344CB8AC3E}">
        <p14:creationId xmlns:p14="http://schemas.microsoft.com/office/powerpoint/2010/main" val="1103142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37BF204-9B47-416B-9C05-8AC5D37C96F7}" type="datetimeFigureOut">
              <a:rPr lang="it-IT" smtClean="0"/>
              <a:t>05/10/2021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882C0DC-35C7-4AF7-9DB0-49870DABB465}" type="slidenum">
              <a:rPr lang="it-IT" smtClean="0"/>
              <a:t>‹N›</a:t>
            </a:fld>
            <a:endParaRPr lang="it-IT"/>
          </a:p>
        </p:txBody>
      </p:sp>
    </p:spTree>
    <p:extLst>
      <p:ext uri="{BB962C8B-B14F-4D97-AF65-F5344CB8AC3E}">
        <p14:creationId xmlns:p14="http://schemas.microsoft.com/office/powerpoint/2010/main" val="1126728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37BF204-9B47-416B-9C05-8AC5D37C96F7}" type="datetimeFigureOut">
              <a:rPr lang="it-IT" smtClean="0"/>
              <a:t>05/10/2021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882C0DC-35C7-4AF7-9DB0-49870DABB465}" type="slidenum">
              <a:rPr lang="it-IT" smtClean="0"/>
              <a:t>‹N›</a:t>
            </a:fld>
            <a:endParaRPr lang="it-IT"/>
          </a:p>
        </p:txBody>
      </p:sp>
    </p:spTree>
    <p:extLst>
      <p:ext uri="{BB962C8B-B14F-4D97-AF65-F5344CB8AC3E}">
        <p14:creationId xmlns:p14="http://schemas.microsoft.com/office/powerpoint/2010/main" val="548005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837BF204-9B47-416B-9C05-8AC5D37C96F7}" type="datetimeFigureOut">
              <a:rPr lang="it-IT" smtClean="0"/>
              <a:t>05/10/2021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882C0DC-35C7-4AF7-9DB0-49870DABB465}" type="slidenum">
              <a:rPr lang="it-IT" smtClean="0"/>
              <a:t>‹N›</a:t>
            </a:fld>
            <a:endParaRPr lang="it-IT"/>
          </a:p>
        </p:txBody>
      </p:sp>
    </p:spTree>
    <p:extLst>
      <p:ext uri="{BB962C8B-B14F-4D97-AF65-F5344CB8AC3E}">
        <p14:creationId xmlns:p14="http://schemas.microsoft.com/office/powerpoint/2010/main" val="4173648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837BF204-9B47-416B-9C05-8AC5D37C96F7}" type="datetimeFigureOut">
              <a:rPr lang="it-IT" smtClean="0"/>
              <a:t>05/10/2021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882C0DC-35C7-4AF7-9DB0-49870DABB465}" type="slidenum">
              <a:rPr lang="it-IT" smtClean="0"/>
              <a:t>‹N›</a:t>
            </a:fld>
            <a:endParaRPr lang="it-IT"/>
          </a:p>
        </p:txBody>
      </p:sp>
    </p:spTree>
    <p:extLst>
      <p:ext uri="{BB962C8B-B14F-4D97-AF65-F5344CB8AC3E}">
        <p14:creationId xmlns:p14="http://schemas.microsoft.com/office/powerpoint/2010/main" val="4182042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37BF204-9B47-416B-9C05-8AC5D37C96F7}" type="datetimeFigureOut">
              <a:rPr lang="it-IT" smtClean="0"/>
              <a:t>05/10/2021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882C0DC-35C7-4AF7-9DB0-49870DABB465}" type="slidenum">
              <a:rPr lang="it-IT" smtClean="0"/>
              <a:t>‹N›</a:t>
            </a:fld>
            <a:endParaRPr lang="it-IT"/>
          </a:p>
        </p:txBody>
      </p:sp>
    </p:spTree>
    <p:extLst>
      <p:ext uri="{BB962C8B-B14F-4D97-AF65-F5344CB8AC3E}">
        <p14:creationId xmlns:p14="http://schemas.microsoft.com/office/powerpoint/2010/main" val="1815372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37BF204-9B47-416B-9C05-8AC5D37C96F7}" type="datetimeFigureOut">
              <a:rPr lang="it-IT" smtClean="0"/>
              <a:t>05/10/2021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882C0DC-35C7-4AF7-9DB0-49870DABB465}" type="slidenum">
              <a:rPr lang="it-IT" smtClean="0"/>
              <a:t>‹N›</a:t>
            </a:fld>
            <a:endParaRPr lang="it-IT"/>
          </a:p>
        </p:txBody>
      </p:sp>
    </p:spTree>
    <p:extLst>
      <p:ext uri="{BB962C8B-B14F-4D97-AF65-F5344CB8AC3E}">
        <p14:creationId xmlns:p14="http://schemas.microsoft.com/office/powerpoint/2010/main" val="351562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dirty="0"/>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10/5/2021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10/5/2021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BF204-9B47-416B-9C05-8AC5D37C96F7}" type="datetimeFigureOut">
              <a:rPr lang="it-IT" smtClean="0"/>
              <a:t>05/10/2021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2C0DC-35C7-4AF7-9DB0-49870DABB465}" type="slidenum">
              <a:rPr lang="it-IT" smtClean="0"/>
              <a:t>‹N›</a:t>
            </a:fld>
            <a:endParaRPr lang="it-IT"/>
          </a:p>
        </p:txBody>
      </p:sp>
    </p:spTree>
    <p:extLst>
      <p:ext uri="{BB962C8B-B14F-4D97-AF65-F5344CB8AC3E}">
        <p14:creationId xmlns:p14="http://schemas.microsoft.com/office/powerpoint/2010/main" val="18918725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lient.congruitanazionale.i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congruitanazionale.it/"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40319" y="856210"/>
            <a:ext cx="7766936" cy="925250"/>
          </a:xfrm>
        </p:spPr>
        <p:txBody>
          <a:bodyPr/>
          <a:lstStyle/>
          <a:p>
            <a:r>
              <a:rPr lang="it-IT" sz="4800" b="1" dirty="0" smtClean="0"/>
              <a:t>CONGRUITA’ NAZIONALE</a:t>
            </a:r>
            <a:endParaRPr lang="it-IT" sz="4800" b="1" dirty="0"/>
          </a:p>
        </p:txBody>
      </p:sp>
      <p:sp>
        <p:nvSpPr>
          <p:cNvPr id="3" name="Sottotitolo 2"/>
          <p:cNvSpPr>
            <a:spLocks noGrp="1"/>
          </p:cNvSpPr>
          <p:nvPr>
            <p:ph type="subTitle" idx="1"/>
          </p:nvPr>
        </p:nvSpPr>
        <p:spPr>
          <a:xfrm>
            <a:off x="1615132" y="2512980"/>
            <a:ext cx="7766936" cy="1096899"/>
          </a:xfrm>
        </p:spPr>
        <p:txBody>
          <a:bodyPr>
            <a:noAutofit/>
          </a:bodyPr>
          <a:lstStyle/>
          <a:p>
            <a:r>
              <a:rPr lang="it-IT" sz="6000" b="1" dirty="0" smtClean="0"/>
              <a:t>EDILCONNECT</a:t>
            </a:r>
            <a:endParaRPr lang="it-IT" sz="6000" b="1" dirty="0"/>
          </a:p>
        </p:txBody>
      </p:sp>
      <p:pic>
        <p:nvPicPr>
          <p:cNvPr id="1026" name="Picture 2" descr="C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318" y="2658531"/>
            <a:ext cx="2133600" cy="1028701"/>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p:cNvSpPr txBox="1">
            <a:spLocks/>
          </p:cNvSpPr>
          <p:nvPr/>
        </p:nvSpPr>
        <p:spPr>
          <a:xfrm>
            <a:off x="1615132" y="3061429"/>
            <a:ext cx="7766936" cy="92525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it-IT" sz="2400" b="1" dirty="0"/>
          </a:p>
        </p:txBody>
      </p:sp>
      <p:sp>
        <p:nvSpPr>
          <p:cNvPr id="7" name="Titolo 1"/>
          <p:cNvSpPr txBox="1">
            <a:spLocks/>
          </p:cNvSpPr>
          <p:nvPr/>
        </p:nvSpPr>
        <p:spPr>
          <a:xfrm>
            <a:off x="1615132" y="3832783"/>
            <a:ext cx="7766936" cy="92525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2800" b="1" dirty="0" smtClean="0"/>
              <a:t>28/09/2021</a:t>
            </a:r>
            <a:endParaRPr lang="it-IT" sz="2800" b="1" dirty="0"/>
          </a:p>
        </p:txBody>
      </p:sp>
    </p:spTree>
    <p:extLst>
      <p:ext uri="{BB962C8B-B14F-4D97-AF65-F5344CB8AC3E}">
        <p14:creationId xmlns:p14="http://schemas.microsoft.com/office/powerpoint/2010/main" val="2276784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1590503"/>
            <a:ext cx="8830231" cy="4706780"/>
          </a:xfrm>
        </p:spPr>
        <p:txBody>
          <a:bodyPr>
            <a:normAutofit/>
          </a:bodyPr>
          <a:lstStyle/>
          <a:p>
            <a:r>
              <a:rPr lang="it-IT" sz="2000" dirty="0" smtClean="0"/>
              <a:t>Casse che utilizzano CNCE_EdilConnect per la gestione dei cantieri:</a:t>
            </a:r>
          </a:p>
          <a:p>
            <a:endParaRPr lang="it-IT" sz="2000" dirty="0" smtClean="0"/>
          </a:p>
          <a:p>
            <a:endParaRPr lang="it-IT" sz="2000" dirty="0"/>
          </a:p>
          <a:p>
            <a:endParaRPr lang="it-IT" sz="2000" dirty="0" smtClean="0"/>
          </a:p>
          <a:p>
            <a:r>
              <a:rPr lang="it-IT" sz="2000" dirty="0" smtClean="0"/>
              <a:t>Casse che utilizzano un sistema di gestione cantieri territoriale:</a:t>
            </a:r>
          </a:p>
          <a:p>
            <a:pPr marL="0" indent="0">
              <a:buNone/>
            </a:pPr>
            <a:endParaRPr lang="it-IT" dirty="0"/>
          </a:p>
          <a:p>
            <a:pPr lvl="1"/>
            <a:endParaRPr lang="it-IT" dirty="0"/>
          </a:p>
          <a:p>
            <a:pPr lvl="1"/>
            <a:endParaRPr lang="it-IT" dirty="0"/>
          </a:p>
        </p:txBody>
      </p:sp>
      <p:sp>
        <p:nvSpPr>
          <p:cNvPr id="4" name="Titolo 1"/>
          <p:cNvSpPr txBox="1">
            <a:spLocks/>
          </p:cNvSpPr>
          <p:nvPr/>
        </p:nvSpPr>
        <p:spPr>
          <a:xfrm>
            <a:off x="829733" y="662247"/>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Proposta di informativa </a:t>
            </a:r>
            <a:endParaRPr lang="it-IT" dirty="0"/>
          </a:p>
        </p:txBody>
      </p:sp>
      <p:sp>
        <p:nvSpPr>
          <p:cNvPr id="2" name="Freccia a destra 1"/>
          <p:cNvSpPr/>
          <p:nvPr/>
        </p:nvSpPr>
        <p:spPr>
          <a:xfrm>
            <a:off x="1466490" y="2436808"/>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flipH="1">
            <a:off x="3125349" y="2369677"/>
            <a:ext cx="5656342" cy="646331"/>
          </a:xfrm>
          <a:prstGeom prst="rect">
            <a:avLst/>
          </a:prstGeom>
          <a:noFill/>
          <a:ln>
            <a:solidFill>
              <a:schemeClr val="accent1"/>
            </a:solidFill>
          </a:ln>
        </p:spPr>
        <p:txBody>
          <a:bodyPr wrap="square" rtlCol="0">
            <a:spAutoFit/>
          </a:bodyPr>
          <a:lstStyle/>
          <a:p>
            <a:r>
              <a:rPr lang="it-IT" u="sng" dirty="0" smtClean="0"/>
              <a:t>A tutte le imprese e i consulenti iscritti</a:t>
            </a:r>
            <a:r>
              <a:rPr lang="it-IT" dirty="0" smtClean="0"/>
              <a:t>: utilizzare CNCE_EdilConnect.</a:t>
            </a:r>
            <a:endParaRPr lang="it-IT" dirty="0"/>
          </a:p>
        </p:txBody>
      </p:sp>
      <p:sp>
        <p:nvSpPr>
          <p:cNvPr id="7" name="Freccia a destra 6"/>
          <p:cNvSpPr/>
          <p:nvPr/>
        </p:nvSpPr>
        <p:spPr>
          <a:xfrm>
            <a:off x="1466490" y="4181577"/>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flipH="1">
            <a:off x="3125349" y="4114446"/>
            <a:ext cx="5656342" cy="646331"/>
          </a:xfrm>
          <a:prstGeom prst="rect">
            <a:avLst/>
          </a:prstGeom>
          <a:noFill/>
          <a:ln>
            <a:solidFill>
              <a:schemeClr val="accent1"/>
            </a:solidFill>
          </a:ln>
        </p:spPr>
        <p:txBody>
          <a:bodyPr wrap="square" rtlCol="0">
            <a:spAutoFit/>
          </a:bodyPr>
          <a:lstStyle/>
          <a:p>
            <a:r>
              <a:rPr lang="it-IT" u="sng" dirty="0" smtClean="0"/>
              <a:t>Alle imprese e consulenti iscritti esclusivamente alla Cassa</a:t>
            </a:r>
            <a:r>
              <a:rPr lang="it-IT" dirty="0" smtClean="0"/>
              <a:t>: utilizzare il sistema territoriale.</a:t>
            </a:r>
            <a:endParaRPr lang="it-IT" dirty="0"/>
          </a:p>
        </p:txBody>
      </p:sp>
      <p:sp>
        <p:nvSpPr>
          <p:cNvPr id="9" name="Freccia a destra 8"/>
          <p:cNvSpPr/>
          <p:nvPr/>
        </p:nvSpPr>
        <p:spPr>
          <a:xfrm>
            <a:off x="1466490" y="4901569"/>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flipH="1">
            <a:off x="3125349" y="4834438"/>
            <a:ext cx="5656342" cy="646331"/>
          </a:xfrm>
          <a:prstGeom prst="rect">
            <a:avLst/>
          </a:prstGeom>
          <a:noFill/>
          <a:ln>
            <a:solidFill>
              <a:schemeClr val="accent1"/>
            </a:solidFill>
          </a:ln>
        </p:spPr>
        <p:txBody>
          <a:bodyPr wrap="square" rtlCol="0">
            <a:spAutoFit/>
          </a:bodyPr>
          <a:lstStyle/>
          <a:p>
            <a:r>
              <a:rPr lang="it-IT" u="sng" dirty="0" smtClean="0"/>
              <a:t>Alle imprese e consulenti iscritti a più Casse contemporaneamente</a:t>
            </a:r>
            <a:r>
              <a:rPr lang="it-IT" dirty="0" smtClean="0"/>
              <a:t>: utilizzare CNCE_EdilConnect</a:t>
            </a:r>
            <a:endParaRPr lang="it-IT" dirty="0"/>
          </a:p>
        </p:txBody>
      </p:sp>
      <p:sp>
        <p:nvSpPr>
          <p:cNvPr id="11" name="CasellaDiTesto 10"/>
          <p:cNvSpPr txBox="1"/>
          <p:nvPr/>
        </p:nvSpPr>
        <p:spPr>
          <a:xfrm flipH="1">
            <a:off x="710583" y="5927951"/>
            <a:ext cx="10271455" cy="646331"/>
          </a:xfrm>
          <a:prstGeom prst="rect">
            <a:avLst/>
          </a:prstGeom>
          <a:noFill/>
          <a:ln>
            <a:solidFill>
              <a:schemeClr val="accent1"/>
            </a:solidFill>
          </a:ln>
        </p:spPr>
        <p:txBody>
          <a:bodyPr wrap="square" rtlCol="0">
            <a:spAutoFit/>
          </a:bodyPr>
          <a:lstStyle/>
          <a:p>
            <a:r>
              <a:rPr lang="it-IT" b="1" dirty="0" smtClean="0"/>
              <a:t>CNCE EdilConnect si occuperà poi di reindirizzare gli utenti ai vari sistemi territoriali.</a:t>
            </a:r>
          </a:p>
          <a:p>
            <a:r>
              <a:rPr lang="it-IT" b="1" dirty="0" smtClean="0"/>
              <a:t>Non varia quindi l’operatività con la Cassa, ma solo la comunicazione iniziale.</a:t>
            </a:r>
            <a:endParaRPr lang="it-IT" b="1" dirty="0"/>
          </a:p>
        </p:txBody>
      </p:sp>
    </p:spTree>
    <p:extLst>
      <p:ext uri="{BB962C8B-B14F-4D97-AF65-F5344CB8AC3E}">
        <p14:creationId xmlns:p14="http://schemas.microsoft.com/office/powerpoint/2010/main" val="2645524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951345"/>
            <a:ext cx="8830231" cy="5345938"/>
          </a:xfrm>
        </p:spPr>
        <p:txBody>
          <a:bodyPr>
            <a:normAutofit/>
          </a:bodyPr>
          <a:lstStyle/>
          <a:p>
            <a:r>
              <a:rPr lang="it-IT" sz="2000" dirty="0" smtClean="0"/>
              <a:t>Con questa informativa, tutte le imprese e i consulenti riceverebbero le stesse indicazioni da parte di tutte le Casse nazionali, in quanto:</a:t>
            </a:r>
          </a:p>
          <a:p>
            <a:pPr lvl="1"/>
            <a:r>
              <a:rPr lang="it-IT" sz="1800" u="sng" dirty="0" smtClean="0"/>
              <a:t>Se iscritti a una sola Cassa</a:t>
            </a:r>
            <a:r>
              <a:rPr lang="it-IT" sz="1800" dirty="0" smtClean="0"/>
              <a:t>: l’indicazione è univoca da parte dell’unica Cassa di iscrizione: o utilizzare CNCE_EdilConnect o utilizzare il sistema territoriale.</a:t>
            </a:r>
          </a:p>
          <a:p>
            <a:pPr lvl="1"/>
            <a:r>
              <a:rPr lang="it-IT" sz="1800" u="sng" dirty="0"/>
              <a:t>Se iscritti a </a:t>
            </a:r>
            <a:r>
              <a:rPr lang="it-IT" sz="1800" u="sng" dirty="0" smtClean="0"/>
              <a:t>più Casse</a:t>
            </a:r>
            <a:r>
              <a:rPr lang="it-IT" sz="1800" dirty="0" smtClean="0"/>
              <a:t>: </a:t>
            </a:r>
            <a:r>
              <a:rPr lang="it-IT" sz="1800" dirty="0"/>
              <a:t>l’indicazione è univoca da parte </a:t>
            </a:r>
            <a:r>
              <a:rPr lang="it-IT" sz="1800" dirty="0" smtClean="0"/>
              <a:t>di tutte le Casse: utilizzare CNCE_EdilConnect, che si occuperà poi di reindirizzare gli utenti ai vari sistemi territorialmente previsti.</a:t>
            </a:r>
          </a:p>
          <a:p>
            <a:pPr lvl="1"/>
            <a:endParaRPr lang="it-IT" sz="2000" dirty="0"/>
          </a:p>
          <a:p>
            <a:r>
              <a:rPr lang="it-IT" sz="2000" dirty="0"/>
              <a:t>Il caso precedente, di impresa o consulente iscritti a più Casse, avrebbe quindi la seguente informativa, con evidente semplificazione interpretativa</a:t>
            </a:r>
            <a:r>
              <a:rPr lang="it-IT" dirty="0" smtClean="0"/>
              <a:t>:</a:t>
            </a:r>
          </a:p>
          <a:p>
            <a:pPr lvl="1"/>
            <a:r>
              <a:rPr lang="it-IT" dirty="0"/>
              <a:t>Cassa A: informativa di utilizzare il sistema CNCE_EdilConnect.</a:t>
            </a:r>
          </a:p>
          <a:p>
            <a:pPr lvl="1"/>
            <a:r>
              <a:rPr lang="it-IT" dirty="0" smtClean="0"/>
              <a:t>Cassa </a:t>
            </a:r>
            <a:r>
              <a:rPr lang="it-IT" dirty="0"/>
              <a:t>B: informativa di utilizzare il sistema CNCE_EdilConnect.</a:t>
            </a:r>
          </a:p>
          <a:p>
            <a:pPr lvl="1"/>
            <a:r>
              <a:rPr lang="it-IT" dirty="0" smtClean="0"/>
              <a:t>Cassa </a:t>
            </a:r>
            <a:r>
              <a:rPr lang="it-IT" dirty="0"/>
              <a:t>C: informativa di utilizzare il sistema </a:t>
            </a:r>
            <a:r>
              <a:rPr lang="it-IT" dirty="0" smtClean="0"/>
              <a:t>CNCE_EdilConnect.</a:t>
            </a:r>
            <a:endParaRPr lang="it-IT" dirty="0"/>
          </a:p>
          <a:p>
            <a:endParaRPr lang="it-IT" dirty="0"/>
          </a:p>
          <a:p>
            <a:pPr marL="0" indent="0">
              <a:buNone/>
            </a:pPr>
            <a:endParaRPr lang="it-IT" dirty="0"/>
          </a:p>
          <a:p>
            <a:pPr lvl="1"/>
            <a:endParaRPr lang="it-IT" dirty="0"/>
          </a:p>
          <a:p>
            <a:pPr lvl="1"/>
            <a:endParaRPr lang="it-IT" dirty="0"/>
          </a:p>
        </p:txBody>
      </p:sp>
    </p:spTree>
    <p:extLst>
      <p:ext uri="{BB962C8B-B14F-4D97-AF65-F5344CB8AC3E}">
        <p14:creationId xmlns:p14="http://schemas.microsoft.com/office/powerpoint/2010/main" val="457877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829733" y="662247"/>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Registrazione al portale CNCE_EdilConnect</a:t>
            </a:r>
            <a:endParaRPr lang="it-IT" dirty="0"/>
          </a:p>
        </p:txBody>
      </p:sp>
      <p:pic>
        <p:nvPicPr>
          <p:cNvPr id="3" name="Immagine 2"/>
          <p:cNvPicPr>
            <a:picLocks noChangeAspect="1"/>
          </p:cNvPicPr>
          <p:nvPr/>
        </p:nvPicPr>
        <p:blipFill>
          <a:blip r:embed="rId2"/>
          <a:stretch>
            <a:fillRect/>
          </a:stretch>
        </p:blipFill>
        <p:spPr>
          <a:xfrm>
            <a:off x="1457865" y="1503416"/>
            <a:ext cx="8930496" cy="50990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10061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664401" y="1318098"/>
            <a:ext cx="8830231" cy="5345938"/>
          </a:xfrm>
        </p:spPr>
        <p:txBody>
          <a:bodyPr>
            <a:normAutofit/>
          </a:bodyPr>
          <a:lstStyle/>
          <a:p>
            <a:r>
              <a:rPr lang="it-IT" sz="2000" dirty="0" smtClean="0"/>
              <a:t>Al termine della registrazione, l’utente dovrà effettuare normalmente l’associazione con la Cassa/Casse di iscrizione.</a:t>
            </a:r>
          </a:p>
          <a:p>
            <a:endParaRPr lang="it-IT" dirty="0"/>
          </a:p>
          <a:p>
            <a:endParaRPr lang="it-IT" dirty="0"/>
          </a:p>
          <a:p>
            <a:pPr marL="0" indent="0">
              <a:buNone/>
            </a:pPr>
            <a:endParaRPr lang="it-IT" dirty="0"/>
          </a:p>
          <a:p>
            <a:pPr lvl="1"/>
            <a:endParaRPr lang="it-IT" dirty="0"/>
          </a:p>
          <a:p>
            <a:pPr lvl="1"/>
            <a:endParaRPr lang="it-IT" dirty="0"/>
          </a:p>
        </p:txBody>
      </p:sp>
      <p:sp>
        <p:nvSpPr>
          <p:cNvPr id="3" name="Freccia a destra 2"/>
          <p:cNvSpPr/>
          <p:nvPr/>
        </p:nvSpPr>
        <p:spPr>
          <a:xfrm>
            <a:off x="1438782" y="2723135"/>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flipH="1">
            <a:off x="3097641" y="2656004"/>
            <a:ext cx="5656342" cy="1477328"/>
          </a:xfrm>
          <a:prstGeom prst="rect">
            <a:avLst/>
          </a:prstGeom>
          <a:noFill/>
          <a:ln>
            <a:solidFill>
              <a:schemeClr val="accent1"/>
            </a:solidFill>
          </a:ln>
        </p:spPr>
        <p:txBody>
          <a:bodyPr wrap="square" rtlCol="0">
            <a:spAutoFit/>
          </a:bodyPr>
          <a:lstStyle/>
          <a:p>
            <a:r>
              <a:rPr lang="it-IT" u="sng" dirty="0" smtClean="0"/>
              <a:t>Per le imprese iscritte</a:t>
            </a:r>
            <a:r>
              <a:rPr lang="it-IT" dirty="0" smtClean="0"/>
              <a:t>: </a:t>
            </a:r>
            <a:r>
              <a:rPr lang="it-IT" dirty="0" err="1" smtClean="0"/>
              <a:t>autoregistrazione</a:t>
            </a:r>
            <a:r>
              <a:rPr lang="it-IT" dirty="0" smtClean="0"/>
              <a:t> con invio dei codici «usa e getta» (OTP) di associazione all’indirizzo email/PEC comunicato dalla Cassa.</a:t>
            </a:r>
          </a:p>
          <a:p>
            <a:r>
              <a:rPr lang="it-IT" i="1" dirty="0"/>
              <a:t>Nota: a regime </a:t>
            </a:r>
            <a:r>
              <a:rPr lang="it-IT" i="1" dirty="0" smtClean="0"/>
              <a:t>l’associazione sarà </a:t>
            </a:r>
            <a:r>
              <a:rPr lang="it-IT" i="1" dirty="0"/>
              <a:t>preceduta </a:t>
            </a:r>
            <a:r>
              <a:rPr lang="it-IT" i="1" dirty="0" smtClean="0"/>
              <a:t>dalla registrazione con </a:t>
            </a:r>
            <a:r>
              <a:rPr lang="it-IT" i="1" dirty="0"/>
              <a:t>SPID</a:t>
            </a:r>
            <a:r>
              <a:rPr lang="it-IT" i="1" dirty="0" smtClean="0"/>
              <a:t>.</a:t>
            </a:r>
            <a:endParaRPr lang="it-IT" dirty="0"/>
          </a:p>
        </p:txBody>
      </p:sp>
      <p:sp>
        <p:nvSpPr>
          <p:cNvPr id="5" name="Titolo 1"/>
          <p:cNvSpPr txBox="1">
            <a:spLocks/>
          </p:cNvSpPr>
          <p:nvPr/>
        </p:nvSpPr>
        <p:spPr>
          <a:xfrm>
            <a:off x="977515" y="305090"/>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Associazione alla Cassa</a:t>
            </a:r>
            <a:endParaRPr lang="it-IT" dirty="0"/>
          </a:p>
        </p:txBody>
      </p:sp>
      <p:sp>
        <p:nvSpPr>
          <p:cNvPr id="7" name="Freccia a destra 6"/>
          <p:cNvSpPr/>
          <p:nvPr/>
        </p:nvSpPr>
        <p:spPr>
          <a:xfrm>
            <a:off x="1438782" y="4708423"/>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flipH="1">
            <a:off x="3097641" y="4641292"/>
            <a:ext cx="5656342" cy="1477328"/>
          </a:xfrm>
          <a:prstGeom prst="rect">
            <a:avLst/>
          </a:prstGeom>
          <a:noFill/>
          <a:ln>
            <a:solidFill>
              <a:schemeClr val="accent1"/>
            </a:solidFill>
          </a:ln>
        </p:spPr>
        <p:txBody>
          <a:bodyPr wrap="square" rtlCol="0">
            <a:spAutoFit/>
          </a:bodyPr>
          <a:lstStyle/>
          <a:p>
            <a:r>
              <a:rPr lang="it-IT" u="sng" dirty="0" smtClean="0"/>
              <a:t>Per lavoratori autonomi e imprese non edili:</a:t>
            </a:r>
            <a:r>
              <a:rPr lang="it-IT" dirty="0" smtClean="0"/>
              <a:t> riconoscimento tramite PEC e, dove disponibile, visura camerale.</a:t>
            </a:r>
          </a:p>
          <a:p>
            <a:r>
              <a:rPr lang="it-IT" i="1" dirty="0" smtClean="0"/>
              <a:t>Nota: a regime l’associazione sarà preceduta dalla registrazione con SPID.</a:t>
            </a:r>
            <a:endParaRPr lang="it-IT" i="1" dirty="0"/>
          </a:p>
        </p:txBody>
      </p:sp>
    </p:spTree>
    <p:extLst>
      <p:ext uri="{BB962C8B-B14F-4D97-AF65-F5344CB8AC3E}">
        <p14:creationId xmlns:p14="http://schemas.microsoft.com/office/powerpoint/2010/main" val="2764543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977515" y="305090"/>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Associazione alla Cassa</a:t>
            </a:r>
            <a:endParaRPr lang="it-IT" dirty="0"/>
          </a:p>
        </p:txBody>
      </p:sp>
      <p:pic>
        <p:nvPicPr>
          <p:cNvPr id="8" name="Immagine 7"/>
          <p:cNvPicPr>
            <a:picLocks noChangeAspect="1"/>
          </p:cNvPicPr>
          <p:nvPr/>
        </p:nvPicPr>
        <p:blipFill>
          <a:blip r:embed="rId2"/>
          <a:stretch>
            <a:fillRect/>
          </a:stretch>
        </p:blipFill>
        <p:spPr>
          <a:xfrm>
            <a:off x="977515" y="981437"/>
            <a:ext cx="9524230" cy="56484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6300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638355" y="305090"/>
            <a:ext cx="3079631" cy="4508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Associazione </a:t>
            </a:r>
          </a:p>
          <a:p>
            <a:r>
              <a:rPr lang="it-IT" dirty="0" smtClean="0"/>
              <a:t>alla Cassa</a:t>
            </a:r>
          </a:p>
          <a:p>
            <a:r>
              <a:rPr lang="it-IT" dirty="0" smtClean="0"/>
              <a:t>Impresa </a:t>
            </a:r>
          </a:p>
          <a:p>
            <a:r>
              <a:rPr lang="it-IT" dirty="0" smtClean="0"/>
              <a:t>o</a:t>
            </a:r>
          </a:p>
          <a:p>
            <a:r>
              <a:rPr lang="it-IT" dirty="0" smtClean="0"/>
              <a:t>Consulente</a:t>
            </a:r>
          </a:p>
          <a:p>
            <a:r>
              <a:rPr lang="it-IT" dirty="0" smtClean="0"/>
              <a:t>iscritti</a:t>
            </a:r>
            <a:endParaRPr lang="it-IT" dirty="0"/>
          </a:p>
        </p:txBody>
      </p:sp>
      <p:pic>
        <p:nvPicPr>
          <p:cNvPr id="2" name="Immagine 1"/>
          <p:cNvPicPr>
            <a:picLocks noChangeAspect="1"/>
          </p:cNvPicPr>
          <p:nvPr/>
        </p:nvPicPr>
        <p:blipFill>
          <a:blip r:embed="rId2"/>
          <a:stretch>
            <a:fillRect/>
          </a:stretch>
        </p:blipFill>
        <p:spPr>
          <a:xfrm>
            <a:off x="4149305" y="305090"/>
            <a:ext cx="7282675" cy="6116129"/>
          </a:xfrm>
          <a:prstGeom prst="rect">
            <a:avLst/>
          </a:prstGeom>
          <a:effectLst>
            <a:outerShdw blurRad="50800" dist="38100" dir="2700000" algn="tl" rotWithShape="0">
              <a:prstClr val="black">
                <a:alpha val="40000"/>
              </a:prstClr>
            </a:outerShdw>
          </a:effectLst>
        </p:spPr>
      </p:pic>
      <p:sp>
        <p:nvSpPr>
          <p:cNvPr id="6" name="Freccia a destra 5"/>
          <p:cNvSpPr/>
          <p:nvPr/>
        </p:nvSpPr>
        <p:spPr>
          <a:xfrm>
            <a:off x="1984075" y="5874589"/>
            <a:ext cx="3217654" cy="86264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400" dirty="0" smtClean="0"/>
              <a:t>Indirizzo comunicato dalla Cassa</a:t>
            </a:r>
            <a:endParaRPr lang="it-IT" sz="1400" dirty="0"/>
          </a:p>
        </p:txBody>
      </p:sp>
    </p:spTree>
    <p:extLst>
      <p:ext uri="{BB962C8B-B14F-4D97-AF65-F5344CB8AC3E}">
        <p14:creationId xmlns:p14="http://schemas.microsoft.com/office/powerpoint/2010/main" val="3946709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638355" y="305090"/>
            <a:ext cx="3079631" cy="4508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Associazione </a:t>
            </a:r>
          </a:p>
          <a:p>
            <a:r>
              <a:rPr lang="it-IT" dirty="0" smtClean="0"/>
              <a:t>alla Cassa</a:t>
            </a:r>
          </a:p>
          <a:p>
            <a:r>
              <a:rPr lang="it-IT" dirty="0" smtClean="0"/>
              <a:t>«Ospite»</a:t>
            </a:r>
          </a:p>
          <a:p>
            <a:r>
              <a:rPr lang="it-IT" dirty="0" smtClean="0"/>
              <a:t>(autonomi e non iscritti)</a:t>
            </a:r>
          </a:p>
        </p:txBody>
      </p:sp>
      <p:pic>
        <p:nvPicPr>
          <p:cNvPr id="3" name="Immagine 2"/>
          <p:cNvPicPr>
            <a:picLocks noChangeAspect="1"/>
          </p:cNvPicPr>
          <p:nvPr/>
        </p:nvPicPr>
        <p:blipFill>
          <a:blip r:embed="rId2"/>
          <a:stretch>
            <a:fillRect/>
          </a:stretch>
        </p:blipFill>
        <p:spPr>
          <a:xfrm>
            <a:off x="4665805" y="492515"/>
            <a:ext cx="7291513" cy="6037681"/>
          </a:xfrm>
          <a:prstGeom prst="rect">
            <a:avLst/>
          </a:prstGeom>
          <a:effectLst>
            <a:outerShdw blurRad="50800" dist="38100" dir="2700000" algn="tl" rotWithShape="0">
              <a:prstClr val="black">
                <a:alpha val="40000"/>
              </a:prstClr>
            </a:outerShdw>
          </a:effectLst>
        </p:spPr>
      </p:pic>
      <p:sp>
        <p:nvSpPr>
          <p:cNvPr id="6" name="Freccia a destra 5"/>
          <p:cNvSpPr/>
          <p:nvPr/>
        </p:nvSpPr>
        <p:spPr>
          <a:xfrm>
            <a:off x="2178170" y="5080959"/>
            <a:ext cx="3217654" cy="86264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400" dirty="0" smtClean="0"/>
              <a:t>Deve inviare una PEC di riconoscimento</a:t>
            </a:r>
            <a:endParaRPr lang="it-IT" sz="1400" dirty="0"/>
          </a:p>
        </p:txBody>
      </p:sp>
    </p:spTree>
    <p:extLst>
      <p:ext uri="{BB962C8B-B14F-4D97-AF65-F5344CB8AC3E}">
        <p14:creationId xmlns:p14="http://schemas.microsoft.com/office/powerpoint/2010/main" val="456300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1590503"/>
            <a:ext cx="8830231" cy="4706780"/>
          </a:xfrm>
        </p:spPr>
        <p:txBody>
          <a:bodyPr>
            <a:normAutofit lnSpcReduction="10000"/>
          </a:bodyPr>
          <a:lstStyle/>
          <a:p>
            <a:r>
              <a:rPr lang="it-IT" sz="2000" dirty="0" smtClean="0"/>
              <a:t>Nel Client </a:t>
            </a:r>
            <a:r>
              <a:rPr lang="it-IT" sz="2000" dirty="0"/>
              <a:t>CNCE_EdilConnect (</a:t>
            </a:r>
            <a:r>
              <a:rPr lang="it-IT" sz="2000" dirty="0">
                <a:hlinkClick r:id="rId2"/>
              </a:rPr>
              <a:t>https://</a:t>
            </a:r>
            <a:r>
              <a:rPr lang="it-IT" sz="2000" dirty="0" smtClean="0">
                <a:hlinkClick r:id="rId2"/>
              </a:rPr>
              <a:t>client.congruitanazionale.it</a:t>
            </a:r>
            <a:r>
              <a:rPr lang="it-IT" sz="2000" dirty="0" smtClean="0"/>
              <a:t>), nel menu «Gestione utenti», sono disponibili le funzioni per gestire le diverse problematiche esistenti.</a:t>
            </a:r>
          </a:p>
          <a:p>
            <a:r>
              <a:rPr lang="it-IT" sz="2000" dirty="0" smtClean="0"/>
              <a:t>Nel «manuale operatore» (scaricabile dal Client, cliccando il pulsante «Guide e applicazioni») </a:t>
            </a:r>
            <a:r>
              <a:rPr lang="it-IT" sz="2000" dirty="0"/>
              <a:t>al paragrafo «Gestione utenti (imprese e consulenti</a:t>
            </a:r>
            <a:r>
              <a:rPr lang="it-IT" sz="2000" dirty="0" smtClean="0"/>
              <a:t>)» sono presenti le procedure guidate di risoluzione ai problemi:</a:t>
            </a:r>
          </a:p>
          <a:p>
            <a:pPr lvl="2"/>
            <a:r>
              <a:rPr lang="it-IT" sz="1600" dirty="0"/>
              <a:t>Verifica anagrafica impresa o consulente</a:t>
            </a:r>
          </a:p>
          <a:p>
            <a:pPr lvl="2"/>
            <a:r>
              <a:rPr lang="it-IT" sz="1600" dirty="0"/>
              <a:t>Inserimento o modifica manuale anagrafica impresa o consulente</a:t>
            </a:r>
          </a:p>
          <a:p>
            <a:pPr lvl="2"/>
            <a:r>
              <a:rPr lang="it-IT" sz="1600" dirty="0"/>
              <a:t>Visualizzazione codici di associazione</a:t>
            </a:r>
          </a:p>
          <a:p>
            <a:pPr lvl="2"/>
            <a:r>
              <a:rPr lang="it-IT" sz="1600" dirty="0"/>
              <a:t>Consultazione utenti registrati a CNCE EdilConnect</a:t>
            </a:r>
          </a:p>
          <a:p>
            <a:pPr lvl="2"/>
            <a:r>
              <a:rPr lang="it-IT" sz="1600" dirty="0"/>
              <a:t>Associazione alla Cassa di un utente registrato a CNCE EdilConnect</a:t>
            </a:r>
          </a:p>
          <a:p>
            <a:pPr lvl="2"/>
            <a:r>
              <a:rPr lang="it-IT" sz="1600" dirty="0"/>
              <a:t>Registrazione manuale utente CNCE EdilConnect e associazione Cassa </a:t>
            </a:r>
          </a:p>
          <a:p>
            <a:pPr lvl="2"/>
            <a:r>
              <a:rPr lang="it-IT" sz="1600" dirty="0"/>
              <a:t>Modifica dei dati di associazione con la Cassa</a:t>
            </a:r>
            <a:endParaRPr lang="it-IT" sz="1600" dirty="0" smtClean="0"/>
          </a:p>
          <a:p>
            <a:endParaRPr lang="it-IT" dirty="0"/>
          </a:p>
          <a:p>
            <a:pPr lvl="1"/>
            <a:endParaRPr lang="it-IT" dirty="0"/>
          </a:p>
          <a:p>
            <a:pPr lvl="1"/>
            <a:endParaRPr lang="it-IT" dirty="0"/>
          </a:p>
        </p:txBody>
      </p:sp>
      <p:sp>
        <p:nvSpPr>
          <p:cNvPr id="4" name="Titolo 1"/>
          <p:cNvSpPr txBox="1">
            <a:spLocks/>
          </p:cNvSpPr>
          <p:nvPr/>
        </p:nvSpPr>
        <p:spPr>
          <a:xfrm>
            <a:off x="543406" y="422101"/>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Assistenza alla registrazione e associazione</a:t>
            </a:r>
            <a:endParaRPr lang="it-IT" dirty="0"/>
          </a:p>
        </p:txBody>
      </p:sp>
    </p:spTree>
    <p:extLst>
      <p:ext uri="{BB962C8B-B14F-4D97-AF65-F5344CB8AC3E}">
        <p14:creationId xmlns:p14="http://schemas.microsoft.com/office/powerpoint/2010/main" val="2931599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598824" y="332799"/>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Assistenza alla registrazione e associazione</a:t>
            </a:r>
            <a:endParaRPr lang="it-IT" dirty="0"/>
          </a:p>
        </p:txBody>
      </p:sp>
      <p:pic>
        <p:nvPicPr>
          <p:cNvPr id="2" name="Immagine 1"/>
          <p:cNvPicPr>
            <a:picLocks noChangeAspect="1"/>
          </p:cNvPicPr>
          <p:nvPr/>
        </p:nvPicPr>
        <p:blipFill>
          <a:blip r:embed="rId2"/>
          <a:stretch>
            <a:fillRect/>
          </a:stretch>
        </p:blipFill>
        <p:spPr>
          <a:xfrm>
            <a:off x="1117600" y="1105108"/>
            <a:ext cx="9233044" cy="558504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53486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15132" y="2030842"/>
            <a:ext cx="7766936" cy="1096899"/>
          </a:xfrm>
        </p:spPr>
        <p:txBody>
          <a:bodyPr>
            <a:noAutofit/>
          </a:bodyPr>
          <a:lstStyle/>
          <a:p>
            <a:r>
              <a:rPr lang="it-IT" sz="6000" b="1" dirty="0" smtClean="0"/>
              <a:t>EDILCONNECT</a:t>
            </a:r>
            <a:endParaRPr lang="it-IT" sz="6000" b="1" dirty="0"/>
          </a:p>
        </p:txBody>
      </p:sp>
      <p:pic>
        <p:nvPicPr>
          <p:cNvPr id="1026" name="Picture 2" descr="C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631" y="2184706"/>
            <a:ext cx="2133600" cy="1028701"/>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p:cNvSpPr txBox="1">
            <a:spLocks/>
          </p:cNvSpPr>
          <p:nvPr/>
        </p:nvSpPr>
        <p:spPr>
          <a:xfrm>
            <a:off x="1790623" y="3639127"/>
            <a:ext cx="7766936" cy="55388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2400" b="1" dirty="0" smtClean="0"/>
              <a:t>Inserimento e manutenzione dei cantieri</a:t>
            </a:r>
            <a:endParaRPr lang="it-IT" sz="2400" b="1" dirty="0"/>
          </a:p>
        </p:txBody>
      </p:sp>
      <p:sp>
        <p:nvSpPr>
          <p:cNvPr id="7" name="Titolo 1"/>
          <p:cNvSpPr txBox="1">
            <a:spLocks/>
          </p:cNvSpPr>
          <p:nvPr/>
        </p:nvSpPr>
        <p:spPr>
          <a:xfrm>
            <a:off x="1540319" y="856210"/>
            <a:ext cx="7766936" cy="92525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800" b="1" dirty="0" smtClean="0"/>
              <a:t>CONGRUITA’ NAZIONALE</a:t>
            </a:r>
            <a:endParaRPr lang="it-IT" sz="4800" b="1" dirty="0"/>
          </a:p>
        </p:txBody>
      </p:sp>
    </p:spTree>
    <p:extLst>
      <p:ext uri="{BB962C8B-B14F-4D97-AF65-F5344CB8AC3E}">
        <p14:creationId xmlns:p14="http://schemas.microsoft.com/office/powerpoint/2010/main" val="2173272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48192" y="433892"/>
            <a:ext cx="4434993" cy="936567"/>
          </a:xfrm>
        </p:spPr>
        <p:txBody>
          <a:bodyPr>
            <a:normAutofit/>
          </a:bodyPr>
          <a:lstStyle/>
          <a:p>
            <a:r>
              <a:rPr lang="it-IT" dirty="0" smtClean="0"/>
              <a:t>Sommario</a:t>
            </a:r>
            <a:endParaRPr lang="it-IT" dirty="0"/>
          </a:p>
        </p:txBody>
      </p:sp>
      <p:sp>
        <p:nvSpPr>
          <p:cNvPr id="3" name="Segnaposto contenuto 2"/>
          <p:cNvSpPr>
            <a:spLocks noGrp="1"/>
          </p:cNvSpPr>
          <p:nvPr>
            <p:ph idx="1"/>
          </p:nvPr>
        </p:nvSpPr>
        <p:spPr>
          <a:xfrm>
            <a:off x="3050316" y="1383189"/>
            <a:ext cx="6274839" cy="4096919"/>
          </a:xfrm>
        </p:spPr>
        <p:txBody>
          <a:bodyPr>
            <a:normAutofit/>
          </a:bodyPr>
          <a:lstStyle/>
          <a:p>
            <a:pPr marL="0" indent="0">
              <a:buNone/>
            </a:pPr>
            <a:r>
              <a:rPr lang="it-IT" b="1" dirty="0" smtClean="0"/>
              <a:t>EdilConnect</a:t>
            </a:r>
            <a:endParaRPr lang="it-IT" dirty="0"/>
          </a:p>
          <a:p>
            <a:endParaRPr lang="it-IT" dirty="0" smtClean="0"/>
          </a:p>
          <a:p>
            <a:r>
              <a:rPr lang="it-IT" dirty="0" smtClean="0"/>
              <a:t>Scadenze per l’avvio</a:t>
            </a:r>
          </a:p>
          <a:p>
            <a:r>
              <a:rPr lang="it-IT" dirty="0" smtClean="0"/>
              <a:t>Panoramica delle modalità di gestione dei cantieri</a:t>
            </a:r>
          </a:p>
          <a:p>
            <a:r>
              <a:rPr lang="it-IT" dirty="0" smtClean="0"/>
              <a:t>Registrazione a CNCE_EdilConnect</a:t>
            </a:r>
          </a:p>
          <a:p>
            <a:r>
              <a:rPr lang="it-IT" dirty="0" smtClean="0"/>
              <a:t>Inserimento e manutenzione dei cantieri</a:t>
            </a:r>
          </a:p>
          <a:p>
            <a:r>
              <a:rPr lang="it-IT" dirty="0" smtClean="0"/>
              <a:t>Indicazione manodopera e </a:t>
            </a:r>
            <a:r>
              <a:rPr lang="it-IT" dirty="0"/>
              <a:t>c</a:t>
            </a:r>
            <a:r>
              <a:rPr lang="it-IT" dirty="0" smtClean="0"/>
              <a:t>ompilazione della denuncia</a:t>
            </a:r>
          </a:p>
          <a:p>
            <a:r>
              <a:rPr lang="it-IT" dirty="0" smtClean="0"/>
              <a:t>Richiesta dell’attestazione di congruità</a:t>
            </a:r>
          </a:p>
          <a:p>
            <a:r>
              <a:rPr lang="it-IT" dirty="0" smtClean="0"/>
              <a:t>Emissione dell’attestazione di congruità</a:t>
            </a:r>
          </a:p>
          <a:p>
            <a:endParaRPr lang="it-IT" dirty="0"/>
          </a:p>
          <a:p>
            <a:endParaRPr lang="it-IT" dirty="0"/>
          </a:p>
          <a:p>
            <a:endParaRPr lang="it-IT" dirty="0" smtClean="0"/>
          </a:p>
          <a:p>
            <a:endParaRPr lang="it-IT" dirty="0" smtClean="0"/>
          </a:p>
          <a:p>
            <a:endParaRPr lang="it-IT" dirty="0"/>
          </a:p>
        </p:txBody>
      </p:sp>
      <p:pic>
        <p:nvPicPr>
          <p:cNvPr id="4" name="Picture 2" descr="C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456" y="1460822"/>
            <a:ext cx="658362" cy="31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53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01956" y="1358623"/>
            <a:ext cx="8830231" cy="4706780"/>
          </a:xfrm>
        </p:spPr>
        <p:txBody>
          <a:bodyPr>
            <a:normAutofit/>
          </a:bodyPr>
          <a:lstStyle/>
          <a:p>
            <a:r>
              <a:rPr lang="it-IT" sz="2000" dirty="0" smtClean="0"/>
              <a:t>Casse che utilizzano CNCE_EdilConnect per la gestione dei cantieri:</a:t>
            </a:r>
          </a:p>
          <a:p>
            <a:endParaRPr lang="it-IT" sz="2000" dirty="0" smtClean="0"/>
          </a:p>
          <a:p>
            <a:endParaRPr lang="it-IT" sz="2000" dirty="0"/>
          </a:p>
          <a:p>
            <a:endParaRPr lang="it-IT" sz="2000" dirty="0" smtClean="0"/>
          </a:p>
          <a:p>
            <a:r>
              <a:rPr lang="it-IT" sz="2000" dirty="0" smtClean="0"/>
              <a:t>Casse che utilizzano un sistema di gestione cantieri territoriale:</a:t>
            </a:r>
          </a:p>
          <a:p>
            <a:pPr marL="0" indent="0">
              <a:buNone/>
            </a:pPr>
            <a:endParaRPr lang="it-IT" dirty="0"/>
          </a:p>
          <a:p>
            <a:pPr lvl="1"/>
            <a:endParaRPr lang="it-IT" dirty="0"/>
          </a:p>
          <a:p>
            <a:pPr lvl="1"/>
            <a:endParaRPr lang="it-IT" dirty="0"/>
          </a:p>
        </p:txBody>
      </p:sp>
      <p:sp>
        <p:nvSpPr>
          <p:cNvPr id="4" name="Titolo 1"/>
          <p:cNvSpPr txBox="1">
            <a:spLocks/>
          </p:cNvSpPr>
          <p:nvPr/>
        </p:nvSpPr>
        <p:spPr>
          <a:xfrm>
            <a:off x="476050" y="356706"/>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3400" dirty="0" smtClean="0"/>
              <a:t>Inserimento del cantiere soggetto a congruità</a:t>
            </a:r>
            <a:endParaRPr lang="it-IT" sz="3400" dirty="0"/>
          </a:p>
        </p:txBody>
      </p:sp>
      <p:sp>
        <p:nvSpPr>
          <p:cNvPr id="2" name="Freccia a destra 1"/>
          <p:cNvSpPr/>
          <p:nvPr/>
        </p:nvSpPr>
        <p:spPr>
          <a:xfrm>
            <a:off x="1466490" y="2077830"/>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flipH="1">
            <a:off x="3125349" y="2079434"/>
            <a:ext cx="5656342" cy="369332"/>
          </a:xfrm>
          <a:prstGeom prst="rect">
            <a:avLst/>
          </a:prstGeom>
          <a:noFill/>
          <a:ln>
            <a:solidFill>
              <a:schemeClr val="accent1"/>
            </a:solidFill>
          </a:ln>
        </p:spPr>
        <p:txBody>
          <a:bodyPr wrap="square" rtlCol="0">
            <a:spAutoFit/>
          </a:bodyPr>
          <a:lstStyle/>
          <a:p>
            <a:r>
              <a:rPr lang="it-IT" dirty="0" smtClean="0"/>
              <a:t>L’inserimento avviene sempre da CNCE_EdilConnect.</a:t>
            </a:r>
            <a:endParaRPr lang="it-IT" dirty="0"/>
          </a:p>
        </p:txBody>
      </p:sp>
      <p:sp>
        <p:nvSpPr>
          <p:cNvPr id="7" name="Freccia a destra 6"/>
          <p:cNvSpPr/>
          <p:nvPr/>
        </p:nvSpPr>
        <p:spPr>
          <a:xfrm>
            <a:off x="1466490" y="3779144"/>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flipH="1">
            <a:off x="3125349" y="3712013"/>
            <a:ext cx="5656342" cy="646331"/>
          </a:xfrm>
          <a:prstGeom prst="rect">
            <a:avLst/>
          </a:prstGeom>
          <a:noFill/>
          <a:ln>
            <a:solidFill>
              <a:schemeClr val="accent1"/>
            </a:solidFill>
          </a:ln>
        </p:spPr>
        <p:txBody>
          <a:bodyPr wrap="square" rtlCol="0">
            <a:spAutoFit/>
          </a:bodyPr>
          <a:lstStyle/>
          <a:p>
            <a:r>
              <a:rPr lang="it-IT" u="sng" dirty="0" smtClean="0"/>
              <a:t>I cantieri nei territori di competenza della Cassa</a:t>
            </a:r>
            <a:r>
              <a:rPr lang="it-IT" dirty="0" smtClean="0"/>
              <a:t>: l’inserimento avviene nel sistema territoriale.</a:t>
            </a:r>
            <a:endParaRPr lang="it-IT" dirty="0"/>
          </a:p>
        </p:txBody>
      </p:sp>
      <p:sp>
        <p:nvSpPr>
          <p:cNvPr id="9" name="Freccia a destra 8"/>
          <p:cNvSpPr/>
          <p:nvPr/>
        </p:nvSpPr>
        <p:spPr>
          <a:xfrm>
            <a:off x="1466490" y="4499136"/>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flipH="1">
            <a:off x="3125349" y="4432005"/>
            <a:ext cx="5656342" cy="2031325"/>
          </a:xfrm>
          <a:prstGeom prst="rect">
            <a:avLst/>
          </a:prstGeom>
          <a:noFill/>
          <a:ln>
            <a:solidFill>
              <a:schemeClr val="accent1"/>
            </a:solidFill>
          </a:ln>
        </p:spPr>
        <p:txBody>
          <a:bodyPr wrap="square" rtlCol="0">
            <a:spAutoFit/>
          </a:bodyPr>
          <a:lstStyle/>
          <a:p>
            <a:r>
              <a:rPr lang="it-IT" u="sng" dirty="0"/>
              <a:t>I cantieri nei territori </a:t>
            </a:r>
            <a:r>
              <a:rPr lang="it-IT" u="sng" dirty="0" smtClean="0"/>
              <a:t>non di </a:t>
            </a:r>
            <a:r>
              <a:rPr lang="it-IT" u="sng" dirty="0"/>
              <a:t>competenza della </a:t>
            </a:r>
            <a:r>
              <a:rPr lang="it-IT" u="sng" dirty="0" smtClean="0"/>
              <a:t>Cassa:</a:t>
            </a:r>
            <a:r>
              <a:rPr lang="it-IT" dirty="0" smtClean="0"/>
              <a:t> l’inserimento </a:t>
            </a:r>
            <a:r>
              <a:rPr lang="it-IT" dirty="0"/>
              <a:t>avviene </a:t>
            </a:r>
            <a:r>
              <a:rPr lang="it-IT" dirty="0" smtClean="0"/>
              <a:t>in CNCE_EdilConnect, eventualmente tramite single </a:t>
            </a:r>
            <a:r>
              <a:rPr lang="it-IT" dirty="0" err="1" smtClean="0"/>
              <a:t>sign</a:t>
            </a:r>
            <a:r>
              <a:rPr lang="it-IT" dirty="0" smtClean="0"/>
              <a:t>-on dal sistema territoriale.</a:t>
            </a:r>
          </a:p>
          <a:p>
            <a:r>
              <a:rPr lang="it-IT" i="1" dirty="0" smtClean="0"/>
              <a:t>Nota: se il sistema di gestione cantieri conosce già il sistema in uso nella Cassa competente, può reindirizzarlo direttamente.</a:t>
            </a:r>
            <a:endParaRPr lang="it-IT" dirty="0"/>
          </a:p>
        </p:txBody>
      </p:sp>
    </p:spTree>
    <p:extLst>
      <p:ext uri="{BB962C8B-B14F-4D97-AF65-F5344CB8AC3E}">
        <p14:creationId xmlns:p14="http://schemas.microsoft.com/office/powerpoint/2010/main" val="2122115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76050" y="356706"/>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3400" dirty="0" smtClean="0"/>
              <a:t>Inserimento del cantiere dalla denuncia</a:t>
            </a:r>
            <a:endParaRPr lang="it-IT" sz="3400" dirty="0"/>
          </a:p>
        </p:txBody>
      </p:sp>
      <p:sp>
        <p:nvSpPr>
          <p:cNvPr id="5" name="Segnaposto contenuto 4"/>
          <p:cNvSpPr>
            <a:spLocks noGrp="1"/>
          </p:cNvSpPr>
          <p:nvPr>
            <p:ph idx="1"/>
          </p:nvPr>
        </p:nvSpPr>
        <p:spPr>
          <a:xfrm>
            <a:off x="677334" y="1216325"/>
            <a:ext cx="8596668" cy="4825037"/>
          </a:xfrm>
        </p:spPr>
        <p:txBody>
          <a:bodyPr>
            <a:normAutofit/>
          </a:bodyPr>
          <a:lstStyle/>
          <a:p>
            <a:r>
              <a:rPr lang="it-IT" sz="2200" dirty="0" smtClean="0"/>
              <a:t>L’inserimento del cantiere può avvenire direttamente dalla denuncia mensile, se il sistema di denunce è configurato per accedere a CNCE_EdilConnect con single </a:t>
            </a:r>
            <a:r>
              <a:rPr lang="it-IT" sz="2200" dirty="0" err="1" smtClean="0"/>
              <a:t>sign</a:t>
            </a:r>
            <a:r>
              <a:rPr lang="it-IT" sz="2200" dirty="0" smtClean="0"/>
              <a:t>-on e consente quindi almeno l’inserimento dei cantieri fuori provincia.</a:t>
            </a:r>
          </a:p>
          <a:p>
            <a:endParaRPr lang="it-IT" sz="2200" dirty="0"/>
          </a:p>
          <a:p>
            <a:endParaRPr lang="it-IT" sz="2200" dirty="0" smtClean="0"/>
          </a:p>
          <a:p>
            <a:endParaRPr lang="it-IT" sz="2200" dirty="0"/>
          </a:p>
          <a:p>
            <a:endParaRPr lang="it-IT" sz="2200" dirty="0" smtClean="0"/>
          </a:p>
          <a:p>
            <a:endParaRPr lang="it-IT" sz="2200" dirty="0" smtClean="0"/>
          </a:p>
          <a:p>
            <a:r>
              <a:rPr lang="it-IT" sz="2200" dirty="0" smtClean="0"/>
              <a:t>L’inserimento del cantiere dalla denuncia potrebbe comportare un possibile ritardo nell’indicazione del cantiere.</a:t>
            </a:r>
          </a:p>
          <a:p>
            <a:endParaRPr lang="it-IT" sz="2200" dirty="0"/>
          </a:p>
        </p:txBody>
      </p:sp>
      <p:sp>
        <p:nvSpPr>
          <p:cNvPr id="11" name="Freccia a destra 10"/>
          <p:cNvSpPr/>
          <p:nvPr/>
        </p:nvSpPr>
        <p:spPr>
          <a:xfrm>
            <a:off x="1423358" y="3389048"/>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flipH="1">
            <a:off x="3004579" y="3223866"/>
            <a:ext cx="5656342" cy="1200329"/>
          </a:xfrm>
          <a:prstGeom prst="rect">
            <a:avLst/>
          </a:prstGeom>
          <a:noFill/>
          <a:ln>
            <a:solidFill>
              <a:schemeClr val="accent1"/>
            </a:solidFill>
          </a:ln>
        </p:spPr>
        <p:txBody>
          <a:bodyPr wrap="square" rtlCol="0">
            <a:spAutoFit/>
          </a:bodyPr>
          <a:lstStyle/>
          <a:p>
            <a:r>
              <a:rPr lang="it-IT" dirty="0" smtClean="0"/>
              <a:t>L’inserimento del cantiere dalla denuncia è possibile per tutte le Casse ed è indipendente dal sistema di gestione cantieri utilizzato (CNCE_EdilConnect o sistema territoriale)</a:t>
            </a:r>
            <a:endParaRPr lang="it-IT" dirty="0"/>
          </a:p>
        </p:txBody>
      </p:sp>
    </p:spTree>
    <p:extLst>
      <p:ext uri="{BB962C8B-B14F-4D97-AF65-F5344CB8AC3E}">
        <p14:creationId xmlns:p14="http://schemas.microsoft.com/office/powerpoint/2010/main" val="2779331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1590503"/>
            <a:ext cx="8830231" cy="4706780"/>
          </a:xfrm>
        </p:spPr>
        <p:txBody>
          <a:bodyPr>
            <a:normAutofit/>
          </a:bodyPr>
          <a:lstStyle/>
          <a:p>
            <a:r>
              <a:rPr lang="it-IT" sz="2000" dirty="0" smtClean="0"/>
              <a:t>Dopo l’accesso all’applicativo premere il pulsante «Nuovo cantiere».</a:t>
            </a:r>
            <a:endParaRPr lang="it-IT" sz="1600" dirty="0" smtClean="0"/>
          </a:p>
          <a:p>
            <a:endParaRPr lang="it-IT" dirty="0"/>
          </a:p>
          <a:p>
            <a:pPr lvl="1"/>
            <a:endParaRPr lang="it-IT" dirty="0"/>
          </a:p>
          <a:p>
            <a:pPr lvl="1"/>
            <a:endParaRPr lang="it-IT" dirty="0"/>
          </a:p>
        </p:txBody>
      </p:sp>
      <p:sp>
        <p:nvSpPr>
          <p:cNvPr id="4" name="Titolo 1"/>
          <p:cNvSpPr txBox="1">
            <a:spLocks/>
          </p:cNvSpPr>
          <p:nvPr/>
        </p:nvSpPr>
        <p:spPr>
          <a:xfrm>
            <a:off x="543406" y="422101"/>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Inserimento cantieri in CNCE_EdilConnect</a:t>
            </a:r>
            <a:endParaRPr lang="it-IT" dirty="0"/>
          </a:p>
        </p:txBody>
      </p:sp>
      <p:pic>
        <p:nvPicPr>
          <p:cNvPr id="2" name="Immagine 1"/>
          <p:cNvPicPr>
            <a:picLocks noChangeAspect="1"/>
          </p:cNvPicPr>
          <p:nvPr/>
        </p:nvPicPr>
        <p:blipFill>
          <a:blip r:embed="rId2"/>
          <a:stretch>
            <a:fillRect/>
          </a:stretch>
        </p:blipFill>
        <p:spPr>
          <a:xfrm>
            <a:off x="1123041" y="2170888"/>
            <a:ext cx="8005313" cy="40503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89429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1590503"/>
            <a:ext cx="8830231" cy="4706780"/>
          </a:xfrm>
        </p:spPr>
        <p:txBody>
          <a:bodyPr>
            <a:normAutofit/>
          </a:bodyPr>
          <a:lstStyle/>
          <a:p>
            <a:r>
              <a:rPr lang="it-IT" sz="2000" dirty="0" smtClean="0"/>
              <a:t>Viene visualizzata la procedura di inserimento dei cantieri</a:t>
            </a:r>
            <a:endParaRPr lang="it-IT" sz="1600" dirty="0" smtClean="0"/>
          </a:p>
          <a:p>
            <a:endParaRPr lang="it-IT" dirty="0"/>
          </a:p>
          <a:p>
            <a:pPr lvl="1"/>
            <a:endParaRPr lang="it-IT" dirty="0"/>
          </a:p>
          <a:p>
            <a:pPr lvl="1"/>
            <a:endParaRPr lang="it-IT" dirty="0"/>
          </a:p>
        </p:txBody>
      </p:sp>
      <p:sp>
        <p:nvSpPr>
          <p:cNvPr id="4" name="Titolo 1"/>
          <p:cNvSpPr txBox="1">
            <a:spLocks/>
          </p:cNvSpPr>
          <p:nvPr/>
        </p:nvSpPr>
        <p:spPr>
          <a:xfrm>
            <a:off x="543406" y="422101"/>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Inserimento cantieri in CNCE_EdilConnect</a:t>
            </a:r>
            <a:endParaRPr lang="it-IT" dirty="0"/>
          </a:p>
        </p:txBody>
      </p:sp>
      <p:pic>
        <p:nvPicPr>
          <p:cNvPr id="3" name="Immagine 2"/>
          <p:cNvPicPr>
            <a:picLocks noChangeAspect="1"/>
          </p:cNvPicPr>
          <p:nvPr/>
        </p:nvPicPr>
        <p:blipFill>
          <a:blip r:embed="rId2"/>
          <a:stretch>
            <a:fillRect/>
          </a:stretch>
        </p:blipFill>
        <p:spPr>
          <a:xfrm>
            <a:off x="1535501" y="2242862"/>
            <a:ext cx="7023070" cy="42945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51693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27804" y="396222"/>
            <a:ext cx="9383576" cy="9282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dirty="0" smtClean="0"/>
              <a:t>Inserimento cantieri in CNCE_EdilConnect</a:t>
            </a:r>
          </a:p>
          <a:p>
            <a:pPr algn="ctr"/>
            <a:r>
              <a:rPr lang="it-IT" dirty="0" smtClean="0"/>
              <a:t>(Notifica preliminare)</a:t>
            </a:r>
            <a:endParaRPr lang="it-IT" dirty="0"/>
          </a:p>
        </p:txBody>
      </p:sp>
      <p:pic>
        <p:nvPicPr>
          <p:cNvPr id="7" name="Immagine 6"/>
          <p:cNvPicPr>
            <a:picLocks noChangeAspect="1"/>
          </p:cNvPicPr>
          <p:nvPr/>
        </p:nvPicPr>
        <p:blipFill>
          <a:blip r:embed="rId2"/>
          <a:stretch>
            <a:fillRect/>
          </a:stretch>
        </p:blipFill>
        <p:spPr>
          <a:xfrm>
            <a:off x="628033" y="1742536"/>
            <a:ext cx="10170081" cy="46191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87760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1590503"/>
            <a:ext cx="8830231" cy="4706780"/>
          </a:xfrm>
        </p:spPr>
        <p:txBody>
          <a:bodyPr>
            <a:normAutofit/>
          </a:bodyPr>
          <a:lstStyle/>
          <a:p>
            <a:r>
              <a:rPr lang="it-IT" sz="2000" dirty="0" smtClean="0"/>
              <a:t>Non sono noti: indirizzo, durata, importi, imprese, ecc.</a:t>
            </a:r>
          </a:p>
          <a:p>
            <a:endParaRPr lang="it-IT" sz="2000" dirty="0" smtClean="0"/>
          </a:p>
          <a:p>
            <a:endParaRPr lang="it-IT" sz="2000" dirty="0"/>
          </a:p>
          <a:p>
            <a:endParaRPr lang="it-IT" sz="2000" dirty="0" smtClean="0"/>
          </a:p>
          <a:p>
            <a:endParaRPr lang="it-IT" sz="2000" dirty="0" smtClean="0"/>
          </a:p>
          <a:p>
            <a:r>
              <a:rPr lang="it-IT" sz="2000" dirty="0" smtClean="0"/>
              <a:t>Cantiere in più comuni/province/notifiche preliminari.</a:t>
            </a:r>
          </a:p>
          <a:p>
            <a:pPr marL="0" indent="0">
              <a:buNone/>
            </a:pPr>
            <a:endParaRPr lang="it-IT" dirty="0"/>
          </a:p>
          <a:p>
            <a:pPr lvl="1"/>
            <a:endParaRPr lang="it-IT" dirty="0"/>
          </a:p>
          <a:p>
            <a:pPr lvl="1"/>
            <a:endParaRPr lang="it-IT" dirty="0"/>
          </a:p>
        </p:txBody>
      </p:sp>
      <p:sp>
        <p:nvSpPr>
          <p:cNvPr id="4" name="Titolo 1"/>
          <p:cNvSpPr txBox="1">
            <a:spLocks/>
          </p:cNvSpPr>
          <p:nvPr/>
        </p:nvSpPr>
        <p:spPr>
          <a:xfrm>
            <a:off x="829733" y="662247"/>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Problematiche sui cantieri /1</a:t>
            </a:r>
            <a:endParaRPr lang="it-IT" dirty="0"/>
          </a:p>
        </p:txBody>
      </p:sp>
      <p:sp>
        <p:nvSpPr>
          <p:cNvPr id="2" name="Freccia a destra 1"/>
          <p:cNvSpPr/>
          <p:nvPr/>
        </p:nvSpPr>
        <p:spPr>
          <a:xfrm>
            <a:off x="1466490" y="2402302"/>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flipH="1">
            <a:off x="3125349" y="2335171"/>
            <a:ext cx="5656342" cy="1200329"/>
          </a:xfrm>
          <a:prstGeom prst="rect">
            <a:avLst/>
          </a:prstGeom>
          <a:noFill/>
          <a:ln>
            <a:solidFill>
              <a:schemeClr val="accent1"/>
            </a:solidFill>
          </a:ln>
        </p:spPr>
        <p:txBody>
          <a:bodyPr wrap="square" rtlCol="0">
            <a:spAutoFit/>
          </a:bodyPr>
          <a:lstStyle/>
          <a:p>
            <a:r>
              <a:rPr lang="it-IT" dirty="0" smtClean="0"/>
              <a:t>La verifica di congruità viene sempre effettuata al termine del cantiere, quando tutti gli importi sono noti. Inserire dati provvisori all’inizio e correggerli quando noti.</a:t>
            </a:r>
            <a:endParaRPr lang="it-IT" dirty="0"/>
          </a:p>
        </p:txBody>
      </p:sp>
      <p:sp>
        <p:nvSpPr>
          <p:cNvPr id="12" name="Freccia a destra 11"/>
          <p:cNvSpPr/>
          <p:nvPr/>
        </p:nvSpPr>
        <p:spPr>
          <a:xfrm>
            <a:off x="1466490" y="4704997"/>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flipH="1">
            <a:off x="3125349" y="4637866"/>
            <a:ext cx="5656342" cy="1200329"/>
          </a:xfrm>
          <a:prstGeom prst="rect">
            <a:avLst/>
          </a:prstGeom>
          <a:noFill/>
          <a:ln>
            <a:solidFill>
              <a:schemeClr val="accent1"/>
            </a:solidFill>
          </a:ln>
        </p:spPr>
        <p:txBody>
          <a:bodyPr wrap="square" rtlCol="0">
            <a:spAutoFit/>
          </a:bodyPr>
          <a:lstStyle/>
          <a:p>
            <a:r>
              <a:rPr lang="it-IT" dirty="0" smtClean="0"/>
              <a:t>CNCE_EdilConnect supporta indirizzi e notifiche multipli. L’indirizzo impostato come «Principale» è quello che viene utilizzato per stabilire la Cassa competente inizialmente per il cantiere.</a:t>
            </a:r>
            <a:endParaRPr lang="it-IT" dirty="0"/>
          </a:p>
        </p:txBody>
      </p:sp>
    </p:spTree>
    <p:extLst>
      <p:ext uri="{BB962C8B-B14F-4D97-AF65-F5344CB8AC3E}">
        <p14:creationId xmlns:p14="http://schemas.microsoft.com/office/powerpoint/2010/main" val="1077863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1590503"/>
            <a:ext cx="8830231" cy="4706780"/>
          </a:xfrm>
        </p:spPr>
        <p:txBody>
          <a:bodyPr>
            <a:normAutofit/>
          </a:bodyPr>
          <a:lstStyle/>
          <a:p>
            <a:r>
              <a:rPr lang="it-IT" sz="2000" dirty="0" smtClean="0"/>
              <a:t>Cambio forma giuridica impresa principale, trasferimento ramo d’azienda, ecc.</a:t>
            </a:r>
          </a:p>
          <a:p>
            <a:endParaRPr lang="it-IT" sz="2000" dirty="0" smtClean="0"/>
          </a:p>
          <a:p>
            <a:endParaRPr lang="it-IT" sz="2000" dirty="0"/>
          </a:p>
          <a:p>
            <a:pPr marL="0" indent="0">
              <a:buNone/>
            </a:pPr>
            <a:r>
              <a:rPr lang="it-IT" sz="2000" dirty="0" smtClean="0"/>
              <a:t/>
            </a:r>
            <a:br>
              <a:rPr lang="it-IT" sz="2000" dirty="0" smtClean="0"/>
            </a:br>
            <a:endParaRPr lang="it-IT" sz="2000" dirty="0" smtClean="0"/>
          </a:p>
          <a:p>
            <a:r>
              <a:rPr lang="it-IT" sz="2000" dirty="0" smtClean="0"/>
              <a:t>Cantiere non inserito dall’appaltatore o non visibile.</a:t>
            </a:r>
          </a:p>
          <a:p>
            <a:pPr marL="0" indent="0">
              <a:buNone/>
            </a:pPr>
            <a:endParaRPr lang="it-IT" dirty="0"/>
          </a:p>
          <a:p>
            <a:pPr lvl="1"/>
            <a:endParaRPr lang="it-IT" dirty="0"/>
          </a:p>
          <a:p>
            <a:pPr lvl="1"/>
            <a:endParaRPr lang="it-IT" dirty="0"/>
          </a:p>
        </p:txBody>
      </p:sp>
      <p:sp>
        <p:nvSpPr>
          <p:cNvPr id="4" name="Titolo 1"/>
          <p:cNvSpPr txBox="1">
            <a:spLocks/>
          </p:cNvSpPr>
          <p:nvPr/>
        </p:nvSpPr>
        <p:spPr>
          <a:xfrm>
            <a:off x="829733" y="662247"/>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Problematiche sui cantieri /2</a:t>
            </a:r>
            <a:endParaRPr lang="it-IT" dirty="0"/>
          </a:p>
        </p:txBody>
      </p:sp>
      <p:sp>
        <p:nvSpPr>
          <p:cNvPr id="2" name="Freccia a destra 1"/>
          <p:cNvSpPr/>
          <p:nvPr/>
        </p:nvSpPr>
        <p:spPr>
          <a:xfrm>
            <a:off x="1466490" y="2790491"/>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flipH="1">
            <a:off x="3125349" y="2723360"/>
            <a:ext cx="5656342" cy="923330"/>
          </a:xfrm>
          <a:prstGeom prst="rect">
            <a:avLst/>
          </a:prstGeom>
          <a:noFill/>
          <a:ln>
            <a:solidFill>
              <a:schemeClr val="accent1"/>
            </a:solidFill>
          </a:ln>
        </p:spPr>
        <p:txBody>
          <a:bodyPr wrap="square" rtlCol="0">
            <a:spAutoFit/>
          </a:bodyPr>
          <a:lstStyle/>
          <a:p>
            <a:r>
              <a:rPr lang="it-IT" dirty="0" smtClean="0"/>
              <a:t>Inserire un nuovo cantiere in CNCE_EdilConnect e unificarlo a quello esistente per preservare storico informazioni.</a:t>
            </a:r>
            <a:endParaRPr lang="it-IT" dirty="0"/>
          </a:p>
        </p:txBody>
      </p:sp>
      <p:sp>
        <p:nvSpPr>
          <p:cNvPr id="7" name="Freccia a destra 6"/>
          <p:cNvSpPr/>
          <p:nvPr/>
        </p:nvSpPr>
        <p:spPr>
          <a:xfrm>
            <a:off x="1466490" y="5605272"/>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flipH="1">
            <a:off x="3125349" y="5538141"/>
            <a:ext cx="5656342" cy="646331"/>
          </a:xfrm>
          <a:prstGeom prst="rect">
            <a:avLst/>
          </a:prstGeom>
          <a:noFill/>
          <a:ln>
            <a:solidFill>
              <a:schemeClr val="accent1"/>
            </a:solidFill>
          </a:ln>
        </p:spPr>
        <p:txBody>
          <a:bodyPr wrap="square" rtlCol="0">
            <a:spAutoFit/>
          </a:bodyPr>
          <a:lstStyle/>
          <a:p>
            <a:r>
              <a:rPr lang="it-IT" dirty="0" smtClean="0"/>
              <a:t>Se impossibile risolvere, inserire un nuovo cantiere in CNCE_EdilConnect e unificarlo quando possibile.</a:t>
            </a:r>
            <a:endParaRPr lang="it-IT" dirty="0"/>
          </a:p>
        </p:txBody>
      </p:sp>
      <p:sp>
        <p:nvSpPr>
          <p:cNvPr id="12" name="Freccia a destra 11"/>
          <p:cNvSpPr/>
          <p:nvPr/>
        </p:nvSpPr>
        <p:spPr>
          <a:xfrm>
            <a:off x="1466490" y="4704997"/>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flipH="1">
            <a:off x="3125349" y="4637866"/>
            <a:ext cx="5656342" cy="646331"/>
          </a:xfrm>
          <a:prstGeom prst="rect">
            <a:avLst/>
          </a:prstGeom>
          <a:noFill/>
          <a:ln>
            <a:solidFill>
              <a:schemeClr val="accent1"/>
            </a:solidFill>
          </a:ln>
        </p:spPr>
        <p:txBody>
          <a:bodyPr wrap="square" rtlCol="0">
            <a:spAutoFit/>
          </a:bodyPr>
          <a:lstStyle/>
          <a:p>
            <a:r>
              <a:rPr lang="it-IT" dirty="0" smtClean="0"/>
              <a:t>Chiedere al subappaltatore di contattare l’appaltatore.</a:t>
            </a:r>
            <a:endParaRPr lang="it-IT" dirty="0"/>
          </a:p>
        </p:txBody>
      </p:sp>
    </p:spTree>
    <p:extLst>
      <p:ext uri="{BB962C8B-B14F-4D97-AF65-F5344CB8AC3E}">
        <p14:creationId xmlns:p14="http://schemas.microsoft.com/office/powerpoint/2010/main" val="27538999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1122720"/>
            <a:ext cx="8830231" cy="5174563"/>
          </a:xfrm>
        </p:spPr>
        <p:txBody>
          <a:bodyPr>
            <a:normAutofit/>
          </a:bodyPr>
          <a:lstStyle/>
          <a:p>
            <a:r>
              <a:rPr lang="it-IT" sz="2000" dirty="0" smtClean="0"/>
              <a:t>CNCE EdilConnect consente di eliminare solo cantieri per i quali nessuna impresa presente ha indicato manodopera.</a:t>
            </a:r>
          </a:p>
          <a:p>
            <a:endParaRPr lang="it-IT" sz="2000" dirty="0" smtClean="0"/>
          </a:p>
          <a:p>
            <a:endParaRPr lang="it-IT" sz="2000" dirty="0"/>
          </a:p>
          <a:p>
            <a:pPr marL="0" indent="0">
              <a:buNone/>
            </a:pPr>
            <a:r>
              <a:rPr lang="it-IT" sz="2000" dirty="0" smtClean="0"/>
              <a:t/>
            </a:r>
            <a:br>
              <a:rPr lang="it-IT" sz="2000" dirty="0" smtClean="0"/>
            </a:br>
            <a:endParaRPr lang="it-IT" sz="2000" dirty="0" smtClean="0"/>
          </a:p>
          <a:p>
            <a:r>
              <a:rPr lang="it-IT" sz="2000" dirty="0" smtClean="0"/>
              <a:t>L’unificazione del cantiere può essere effettuata solo dall’impresa principale del cantiere da eliminare.</a:t>
            </a:r>
          </a:p>
          <a:p>
            <a:pPr marL="0" indent="0">
              <a:buNone/>
            </a:pPr>
            <a:endParaRPr lang="it-IT" dirty="0"/>
          </a:p>
          <a:p>
            <a:pPr lvl="1"/>
            <a:endParaRPr lang="it-IT" dirty="0"/>
          </a:p>
          <a:p>
            <a:pPr lvl="1"/>
            <a:endParaRPr lang="it-IT" dirty="0"/>
          </a:p>
        </p:txBody>
      </p:sp>
      <p:sp>
        <p:nvSpPr>
          <p:cNvPr id="4" name="Titolo 1"/>
          <p:cNvSpPr txBox="1">
            <a:spLocks/>
          </p:cNvSpPr>
          <p:nvPr/>
        </p:nvSpPr>
        <p:spPr>
          <a:xfrm>
            <a:off x="510556" y="194464"/>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Unificazione ed eliminazione del cantiere</a:t>
            </a:r>
            <a:endParaRPr lang="it-IT" dirty="0"/>
          </a:p>
        </p:txBody>
      </p:sp>
      <p:sp>
        <p:nvSpPr>
          <p:cNvPr id="2" name="Freccia a destra 1"/>
          <p:cNvSpPr/>
          <p:nvPr/>
        </p:nvSpPr>
        <p:spPr>
          <a:xfrm>
            <a:off x="1500995" y="2118107"/>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flipH="1">
            <a:off x="3159854" y="2050976"/>
            <a:ext cx="6380960" cy="923330"/>
          </a:xfrm>
          <a:prstGeom prst="rect">
            <a:avLst/>
          </a:prstGeom>
          <a:noFill/>
          <a:ln>
            <a:solidFill>
              <a:schemeClr val="accent1"/>
            </a:solidFill>
          </a:ln>
        </p:spPr>
        <p:txBody>
          <a:bodyPr wrap="square" rtlCol="0">
            <a:spAutoFit/>
          </a:bodyPr>
          <a:lstStyle/>
          <a:p>
            <a:r>
              <a:rPr lang="it-IT" dirty="0" smtClean="0"/>
              <a:t>Il cantiere non viene eliminato «fisicamente» dalla base dati di CNCE_EdilConnect ed è visibile nella funzione di ricerca dei cantieri indicando il codice univoco.</a:t>
            </a:r>
            <a:endParaRPr lang="it-IT" dirty="0"/>
          </a:p>
        </p:txBody>
      </p:sp>
      <p:sp>
        <p:nvSpPr>
          <p:cNvPr id="12" name="Freccia a destra 11"/>
          <p:cNvSpPr/>
          <p:nvPr/>
        </p:nvSpPr>
        <p:spPr>
          <a:xfrm>
            <a:off x="1500995" y="4479136"/>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flipH="1">
            <a:off x="3159854" y="4412005"/>
            <a:ext cx="6380960" cy="923330"/>
          </a:xfrm>
          <a:prstGeom prst="rect">
            <a:avLst/>
          </a:prstGeom>
          <a:noFill/>
          <a:ln>
            <a:solidFill>
              <a:schemeClr val="accent1"/>
            </a:solidFill>
          </a:ln>
        </p:spPr>
        <p:txBody>
          <a:bodyPr wrap="square" rtlCol="0">
            <a:spAutoFit/>
          </a:bodyPr>
          <a:lstStyle/>
          <a:p>
            <a:r>
              <a:rPr lang="it-IT" dirty="0" smtClean="0"/>
              <a:t>Per consentire l’unificazione, nel cantiere che rimane attivo deve essere presente l’impresa principale del cantiere che viene eliminato.</a:t>
            </a:r>
            <a:endParaRPr lang="it-IT" dirty="0"/>
          </a:p>
        </p:txBody>
      </p:sp>
      <p:sp>
        <p:nvSpPr>
          <p:cNvPr id="10" name="Freccia a destra 9"/>
          <p:cNvSpPr/>
          <p:nvPr/>
        </p:nvSpPr>
        <p:spPr>
          <a:xfrm>
            <a:off x="1535500" y="5755113"/>
            <a:ext cx="1479192"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flipH="1">
            <a:off x="3159854" y="5617415"/>
            <a:ext cx="6380960" cy="923330"/>
          </a:xfrm>
          <a:prstGeom prst="rect">
            <a:avLst/>
          </a:prstGeom>
          <a:noFill/>
          <a:ln>
            <a:solidFill>
              <a:schemeClr val="accent1"/>
            </a:solidFill>
          </a:ln>
        </p:spPr>
        <p:txBody>
          <a:bodyPr wrap="square" rtlCol="0">
            <a:spAutoFit/>
          </a:bodyPr>
          <a:lstStyle/>
          <a:p>
            <a:r>
              <a:rPr lang="it-IT" dirty="0" smtClean="0"/>
              <a:t>Sia in caso di eliminazione che di unificazione, il cantiere eliminato rimane visibile nella funzione di ricerca e può continuare ad essere alimentato dalle denunce.</a:t>
            </a:r>
            <a:endParaRPr lang="it-IT" dirty="0"/>
          </a:p>
        </p:txBody>
      </p:sp>
    </p:spTree>
    <p:extLst>
      <p:ext uri="{BB962C8B-B14F-4D97-AF65-F5344CB8AC3E}">
        <p14:creationId xmlns:p14="http://schemas.microsoft.com/office/powerpoint/2010/main" val="330390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27804" y="396222"/>
            <a:ext cx="4692770" cy="9282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Unificazione ed eliminazione</a:t>
            </a:r>
            <a:endParaRPr lang="it-IT" dirty="0"/>
          </a:p>
        </p:txBody>
      </p:sp>
      <p:sp>
        <p:nvSpPr>
          <p:cNvPr id="5" name="Segnaposto contenuto 5"/>
          <p:cNvSpPr>
            <a:spLocks noGrp="1"/>
          </p:cNvSpPr>
          <p:nvPr>
            <p:ph idx="1"/>
          </p:nvPr>
        </p:nvSpPr>
        <p:spPr>
          <a:xfrm>
            <a:off x="327804" y="1582888"/>
            <a:ext cx="3674226" cy="4706780"/>
          </a:xfrm>
        </p:spPr>
        <p:txBody>
          <a:bodyPr>
            <a:normAutofit/>
          </a:bodyPr>
          <a:lstStyle/>
          <a:p>
            <a:r>
              <a:rPr lang="it-IT" sz="2000" dirty="0" smtClean="0"/>
              <a:t>I comandi sono posizionati nella parte inferiore della pagina principale del cantiere.</a:t>
            </a:r>
            <a:endParaRPr lang="it-IT" sz="1600" dirty="0" smtClean="0"/>
          </a:p>
          <a:p>
            <a:endParaRPr lang="it-IT" dirty="0"/>
          </a:p>
          <a:p>
            <a:pPr lvl="1"/>
            <a:endParaRPr lang="it-IT" dirty="0"/>
          </a:p>
          <a:p>
            <a:pPr lvl="1"/>
            <a:endParaRPr lang="it-IT" dirty="0"/>
          </a:p>
        </p:txBody>
      </p:sp>
      <p:pic>
        <p:nvPicPr>
          <p:cNvPr id="6" name="Immagine 5"/>
          <p:cNvPicPr>
            <a:picLocks noChangeAspect="1"/>
          </p:cNvPicPr>
          <p:nvPr/>
        </p:nvPicPr>
        <p:blipFill>
          <a:blip r:embed="rId2"/>
          <a:stretch>
            <a:fillRect/>
          </a:stretch>
        </p:blipFill>
        <p:spPr>
          <a:xfrm>
            <a:off x="4501996" y="457200"/>
            <a:ext cx="7463470" cy="60908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6767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27804" y="396222"/>
            <a:ext cx="9383576"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dirty="0" smtClean="0"/>
              <a:t>Ricerca cantiere eliminato o unificato</a:t>
            </a:r>
            <a:endParaRPr lang="it-IT" dirty="0"/>
          </a:p>
        </p:txBody>
      </p:sp>
      <p:pic>
        <p:nvPicPr>
          <p:cNvPr id="2" name="Immagine 1"/>
          <p:cNvPicPr>
            <a:picLocks noChangeAspect="1"/>
          </p:cNvPicPr>
          <p:nvPr/>
        </p:nvPicPr>
        <p:blipFill>
          <a:blip r:embed="rId2"/>
          <a:stretch>
            <a:fillRect/>
          </a:stretch>
        </p:blipFill>
        <p:spPr>
          <a:xfrm>
            <a:off x="1274046" y="1749487"/>
            <a:ext cx="7646365" cy="4896687"/>
          </a:xfrm>
          <a:prstGeom prst="rect">
            <a:avLst/>
          </a:prstGeom>
          <a:effectLst>
            <a:outerShdw blurRad="50800" dist="38100" dir="2700000" algn="tl" rotWithShape="0">
              <a:prstClr val="black">
                <a:alpha val="40000"/>
              </a:prstClr>
            </a:outerShdw>
          </a:effectLst>
        </p:spPr>
      </p:pic>
      <p:sp>
        <p:nvSpPr>
          <p:cNvPr id="5" name="Segnaposto contenuto 5"/>
          <p:cNvSpPr>
            <a:spLocks noGrp="1"/>
          </p:cNvSpPr>
          <p:nvPr>
            <p:ph idx="1"/>
          </p:nvPr>
        </p:nvSpPr>
        <p:spPr>
          <a:xfrm>
            <a:off x="682114" y="1167808"/>
            <a:ext cx="8830231" cy="4706780"/>
          </a:xfrm>
        </p:spPr>
        <p:txBody>
          <a:bodyPr>
            <a:normAutofit/>
          </a:bodyPr>
          <a:lstStyle/>
          <a:p>
            <a:r>
              <a:rPr lang="it-IT" sz="2000" dirty="0" smtClean="0"/>
              <a:t>La ricerca deve essere effettuata per «codice univoco»</a:t>
            </a:r>
            <a:endParaRPr lang="it-IT" sz="1600" dirty="0" smtClean="0"/>
          </a:p>
          <a:p>
            <a:endParaRPr lang="it-IT" dirty="0"/>
          </a:p>
          <a:p>
            <a:pPr lvl="1"/>
            <a:endParaRPr lang="it-IT" dirty="0"/>
          </a:p>
          <a:p>
            <a:pPr lvl="1"/>
            <a:endParaRPr lang="it-IT" dirty="0"/>
          </a:p>
        </p:txBody>
      </p:sp>
    </p:spTree>
    <p:extLst>
      <p:ext uri="{BB962C8B-B14F-4D97-AF65-F5344CB8AC3E}">
        <p14:creationId xmlns:p14="http://schemas.microsoft.com/office/powerpoint/2010/main" val="2802441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15132" y="2030842"/>
            <a:ext cx="7766936" cy="1096899"/>
          </a:xfrm>
        </p:spPr>
        <p:txBody>
          <a:bodyPr>
            <a:noAutofit/>
          </a:bodyPr>
          <a:lstStyle/>
          <a:p>
            <a:r>
              <a:rPr lang="it-IT" sz="6000" b="1" dirty="0" smtClean="0"/>
              <a:t>EDILCONNECT</a:t>
            </a:r>
            <a:endParaRPr lang="it-IT" sz="6000" b="1" dirty="0"/>
          </a:p>
        </p:txBody>
      </p:sp>
      <p:pic>
        <p:nvPicPr>
          <p:cNvPr id="1026" name="Picture 2" descr="C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631" y="2184706"/>
            <a:ext cx="2133600" cy="1028701"/>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p:cNvSpPr txBox="1">
            <a:spLocks/>
          </p:cNvSpPr>
          <p:nvPr/>
        </p:nvSpPr>
        <p:spPr>
          <a:xfrm>
            <a:off x="1615132" y="3582932"/>
            <a:ext cx="7766936" cy="92525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2400" b="1" dirty="0" smtClean="0"/>
              <a:t>Scadenze per l’avvio</a:t>
            </a:r>
            <a:endParaRPr lang="it-IT" sz="2400" b="1" dirty="0"/>
          </a:p>
        </p:txBody>
      </p:sp>
      <p:sp>
        <p:nvSpPr>
          <p:cNvPr id="7" name="Titolo 1"/>
          <p:cNvSpPr txBox="1">
            <a:spLocks/>
          </p:cNvSpPr>
          <p:nvPr/>
        </p:nvSpPr>
        <p:spPr>
          <a:xfrm>
            <a:off x="1540319" y="856210"/>
            <a:ext cx="7766936" cy="92525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800" b="1" dirty="0" smtClean="0"/>
              <a:t>CONGRUITA’ NAZIONALE</a:t>
            </a:r>
            <a:endParaRPr lang="it-IT" sz="4800" b="1" dirty="0"/>
          </a:p>
        </p:txBody>
      </p:sp>
    </p:spTree>
    <p:extLst>
      <p:ext uri="{BB962C8B-B14F-4D97-AF65-F5344CB8AC3E}">
        <p14:creationId xmlns:p14="http://schemas.microsoft.com/office/powerpoint/2010/main" val="14140494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1590502"/>
            <a:ext cx="8830231" cy="5060463"/>
          </a:xfrm>
        </p:spPr>
        <p:txBody>
          <a:bodyPr>
            <a:normAutofit/>
          </a:bodyPr>
          <a:lstStyle/>
          <a:p>
            <a:r>
              <a:rPr lang="it-IT" sz="2000" dirty="0" smtClean="0"/>
              <a:t>Se il cantiere non viene visualizzato su CNCE_EdilConnect:</a:t>
            </a:r>
          </a:p>
          <a:p>
            <a:endParaRPr lang="it-IT" sz="2000" dirty="0" smtClean="0"/>
          </a:p>
          <a:p>
            <a:endParaRPr lang="it-IT" sz="2000" dirty="0"/>
          </a:p>
          <a:p>
            <a:endParaRPr lang="it-IT" sz="2000" dirty="0" smtClean="0"/>
          </a:p>
          <a:p>
            <a:r>
              <a:rPr lang="it-IT" sz="2000" dirty="0" smtClean="0"/>
              <a:t>Se </a:t>
            </a:r>
            <a:r>
              <a:rPr lang="it-IT" sz="2000" dirty="0"/>
              <a:t>il cantiere non viene visualizzato </a:t>
            </a:r>
            <a:r>
              <a:rPr lang="it-IT" sz="2000" dirty="0" smtClean="0"/>
              <a:t>in denuncia:</a:t>
            </a:r>
            <a:endParaRPr lang="it-IT" sz="2000" dirty="0"/>
          </a:p>
          <a:p>
            <a:pPr marL="0" indent="0">
              <a:buNone/>
            </a:pPr>
            <a:endParaRPr lang="it-IT" dirty="0"/>
          </a:p>
          <a:p>
            <a:pPr lvl="1"/>
            <a:endParaRPr lang="it-IT" dirty="0"/>
          </a:p>
          <a:p>
            <a:pPr lvl="1"/>
            <a:endParaRPr lang="it-IT" dirty="0"/>
          </a:p>
        </p:txBody>
      </p:sp>
      <p:sp>
        <p:nvSpPr>
          <p:cNvPr id="4" name="Titolo 1"/>
          <p:cNvSpPr txBox="1">
            <a:spLocks/>
          </p:cNvSpPr>
          <p:nvPr/>
        </p:nvSpPr>
        <p:spPr>
          <a:xfrm>
            <a:off x="710583" y="394471"/>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Problematiche visibilità cantieri</a:t>
            </a:r>
            <a:endParaRPr lang="it-IT" dirty="0"/>
          </a:p>
        </p:txBody>
      </p:sp>
      <p:sp>
        <p:nvSpPr>
          <p:cNvPr id="2" name="Freccia a destra 1"/>
          <p:cNvSpPr/>
          <p:nvPr/>
        </p:nvSpPr>
        <p:spPr>
          <a:xfrm>
            <a:off x="1466490" y="2280023"/>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flipH="1">
            <a:off x="3125349" y="2212892"/>
            <a:ext cx="6320576" cy="923330"/>
          </a:xfrm>
          <a:prstGeom prst="rect">
            <a:avLst/>
          </a:prstGeom>
          <a:noFill/>
          <a:ln>
            <a:solidFill>
              <a:schemeClr val="accent1"/>
            </a:solidFill>
          </a:ln>
        </p:spPr>
        <p:txBody>
          <a:bodyPr wrap="square" rtlCol="0">
            <a:spAutoFit/>
          </a:bodyPr>
          <a:lstStyle/>
          <a:p>
            <a:r>
              <a:rPr lang="it-IT" dirty="0" smtClean="0"/>
              <a:t>Verificare nel Client CNCE_EdilConnect (menu «Cantieri») che il cantiere sia correttamente inserito e che l’impresa sia presente con il Codice Fiscale corretto.</a:t>
            </a:r>
            <a:endParaRPr lang="it-IT" dirty="0"/>
          </a:p>
        </p:txBody>
      </p:sp>
      <p:sp>
        <p:nvSpPr>
          <p:cNvPr id="7" name="Freccia a destra 6"/>
          <p:cNvSpPr/>
          <p:nvPr/>
        </p:nvSpPr>
        <p:spPr>
          <a:xfrm>
            <a:off x="1466490" y="5122199"/>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flipH="1">
            <a:off x="3125349" y="5055068"/>
            <a:ext cx="6320576" cy="1200329"/>
          </a:xfrm>
          <a:prstGeom prst="rect">
            <a:avLst/>
          </a:prstGeom>
          <a:noFill/>
          <a:ln>
            <a:solidFill>
              <a:schemeClr val="accent1"/>
            </a:solidFill>
          </a:ln>
        </p:spPr>
        <p:txBody>
          <a:bodyPr wrap="square" rtlCol="0">
            <a:spAutoFit/>
          </a:bodyPr>
          <a:lstStyle/>
          <a:p>
            <a:r>
              <a:rPr lang="it-IT" dirty="0" smtClean="0"/>
              <a:t>Verificare che le date di presenza dell’impresa nel cantiere siano compatibili con il periodo di denuncia. Accertarsi con il fornitore del sistema di denuncia delle tempistiche di aggiornamento dei cantieri.</a:t>
            </a:r>
            <a:endParaRPr lang="it-IT" dirty="0"/>
          </a:p>
        </p:txBody>
      </p:sp>
      <p:sp>
        <p:nvSpPr>
          <p:cNvPr id="12" name="Freccia a destra 11"/>
          <p:cNvSpPr/>
          <p:nvPr/>
        </p:nvSpPr>
        <p:spPr>
          <a:xfrm>
            <a:off x="1466490" y="4005252"/>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flipH="1">
            <a:off x="3125349" y="3938121"/>
            <a:ext cx="6320576" cy="923330"/>
          </a:xfrm>
          <a:prstGeom prst="rect">
            <a:avLst/>
          </a:prstGeom>
          <a:noFill/>
          <a:ln>
            <a:solidFill>
              <a:schemeClr val="accent1"/>
            </a:solidFill>
          </a:ln>
        </p:spPr>
        <p:txBody>
          <a:bodyPr wrap="square" rtlCol="0">
            <a:spAutoFit/>
          </a:bodyPr>
          <a:lstStyle/>
          <a:p>
            <a:r>
              <a:rPr lang="it-IT" dirty="0"/>
              <a:t>Verificare nel Client CNCE_EdilConnect </a:t>
            </a:r>
            <a:r>
              <a:rPr lang="it-IT" dirty="0" smtClean="0"/>
              <a:t>che </a:t>
            </a:r>
            <a:r>
              <a:rPr lang="it-IT" dirty="0"/>
              <a:t>il cantiere sia correttamente inserito, che l’impresa sia presente con il Codice Fiscale </a:t>
            </a:r>
            <a:r>
              <a:rPr lang="it-IT" dirty="0" smtClean="0"/>
              <a:t>corretto.</a:t>
            </a:r>
            <a:endParaRPr lang="it-IT" dirty="0"/>
          </a:p>
        </p:txBody>
      </p:sp>
    </p:spTree>
    <p:extLst>
      <p:ext uri="{BB962C8B-B14F-4D97-AF65-F5344CB8AC3E}">
        <p14:creationId xmlns:p14="http://schemas.microsoft.com/office/powerpoint/2010/main" val="23510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15132" y="2030842"/>
            <a:ext cx="7766936" cy="1096899"/>
          </a:xfrm>
        </p:spPr>
        <p:txBody>
          <a:bodyPr>
            <a:noAutofit/>
          </a:bodyPr>
          <a:lstStyle/>
          <a:p>
            <a:r>
              <a:rPr lang="it-IT" sz="6000" b="1" dirty="0" smtClean="0"/>
              <a:t>EDILCONNECT</a:t>
            </a:r>
            <a:endParaRPr lang="it-IT" sz="6000" b="1" dirty="0"/>
          </a:p>
        </p:txBody>
      </p:sp>
      <p:pic>
        <p:nvPicPr>
          <p:cNvPr id="1026" name="Picture 2" descr="C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631" y="2184706"/>
            <a:ext cx="2133600" cy="1028701"/>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p:cNvSpPr txBox="1">
            <a:spLocks/>
          </p:cNvSpPr>
          <p:nvPr/>
        </p:nvSpPr>
        <p:spPr>
          <a:xfrm>
            <a:off x="1615132" y="3669196"/>
            <a:ext cx="7766936" cy="92525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2400" b="1" dirty="0" smtClean="0"/>
              <a:t>INDICAZIONE MANODOPERA E</a:t>
            </a:r>
          </a:p>
          <a:p>
            <a:pPr algn="ctr"/>
            <a:r>
              <a:rPr lang="it-IT" sz="2400" b="1" dirty="0" smtClean="0"/>
              <a:t>COMPILAZIONE DELLA DENUNCIA</a:t>
            </a:r>
            <a:endParaRPr lang="it-IT" sz="2400" b="1" dirty="0"/>
          </a:p>
        </p:txBody>
      </p:sp>
      <p:sp>
        <p:nvSpPr>
          <p:cNvPr id="7" name="Titolo 1"/>
          <p:cNvSpPr txBox="1">
            <a:spLocks/>
          </p:cNvSpPr>
          <p:nvPr/>
        </p:nvSpPr>
        <p:spPr>
          <a:xfrm>
            <a:off x="1540319" y="856210"/>
            <a:ext cx="7766936" cy="92525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800" b="1" dirty="0" smtClean="0"/>
              <a:t>CONGRUITA’ NAZIONALE</a:t>
            </a:r>
            <a:endParaRPr lang="it-IT" sz="4800" b="1" dirty="0"/>
          </a:p>
        </p:txBody>
      </p:sp>
    </p:spTree>
    <p:extLst>
      <p:ext uri="{BB962C8B-B14F-4D97-AF65-F5344CB8AC3E}">
        <p14:creationId xmlns:p14="http://schemas.microsoft.com/office/powerpoint/2010/main" val="2028291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1590503"/>
            <a:ext cx="8830231" cy="4706780"/>
          </a:xfrm>
        </p:spPr>
        <p:txBody>
          <a:bodyPr>
            <a:normAutofit/>
          </a:bodyPr>
          <a:lstStyle/>
          <a:p>
            <a:r>
              <a:rPr lang="it-IT" sz="2000" dirty="0" smtClean="0"/>
              <a:t>L’indicazione della manodopera effettuata nel cantiere riguarda:</a:t>
            </a:r>
          </a:p>
          <a:p>
            <a:pPr lvl="1"/>
            <a:r>
              <a:rPr lang="it-IT" sz="1800" dirty="0" smtClean="0"/>
              <a:t>Personale dipendente dell’impresa.</a:t>
            </a:r>
          </a:p>
          <a:p>
            <a:pPr lvl="1"/>
            <a:r>
              <a:rPr lang="it-IT" sz="1800" dirty="0" smtClean="0"/>
              <a:t>Titolare, soci, collaboratori.</a:t>
            </a:r>
          </a:p>
          <a:p>
            <a:pPr lvl="1"/>
            <a:r>
              <a:rPr lang="it-IT" sz="1800" dirty="0" smtClean="0"/>
              <a:t>Lavoratori autonomi.</a:t>
            </a:r>
          </a:p>
          <a:p>
            <a:pPr lvl="1"/>
            <a:r>
              <a:rPr lang="it-IT" sz="1800" dirty="0" smtClean="0"/>
              <a:t>Imprese edili di soli soci senza dipendenti.</a:t>
            </a:r>
          </a:p>
          <a:p>
            <a:pPr lvl="1"/>
            <a:r>
              <a:rPr lang="it-IT" sz="1800" dirty="0" smtClean="0"/>
              <a:t>Altri costi di manodopera (es. noli a caldo).</a:t>
            </a:r>
          </a:p>
          <a:p>
            <a:endParaRPr lang="it-IT" dirty="0" smtClean="0"/>
          </a:p>
          <a:p>
            <a:r>
              <a:rPr lang="it-IT" sz="2000" dirty="0"/>
              <a:t>La corretta </a:t>
            </a:r>
            <a:r>
              <a:rPr lang="it-IT" sz="2000" dirty="0" smtClean="0"/>
              <a:t>registrazione della manodopera è indispensabile allo svolgimento della verifica di congruità.</a:t>
            </a:r>
          </a:p>
          <a:p>
            <a:r>
              <a:rPr lang="it-IT" sz="2000" dirty="0" smtClean="0"/>
              <a:t>I problemi maggiori potrebbero verificarsi per le aziende più piccole e meno strutturate.</a:t>
            </a:r>
            <a:endParaRPr lang="it-IT" sz="2000" dirty="0"/>
          </a:p>
          <a:p>
            <a:pPr lvl="1"/>
            <a:endParaRPr lang="it-IT" dirty="0"/>
          </a:p>
          <a:p>
            <a:pPr lvl="1"/>
            <a:endParaRPr lang="it-IT" dirty="0"/>
          </a:p>
        </p:txBody>
      </p:sp>
      <p:sp>
        <p:nvSpPr>
          <p:cNvPr id="4" name="Titolo 1"/>
          <p:cNvSpPr txBox="1">
            <a:spLocks/>
          </p:cNvSpPr>
          <p:nvPr/>
        </p:nvSpPr>
        <p:spPr>
          <a:xfrm>
            <a:off x="543406" y="422101"/>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Indicazione manodopera</a:t>
            </a:r>
            <a:endParaRPr lang="it-IT" dirty="0"/>
          </a:p>
        </p:txBody>
      </p:sp>
    </p:spTree>
    <p:extLst>
      <p:ext uri="{BB962C8B-B14F-4D97-AF65-F5344CB8AC3E}">
        <p14:creationId xmlns:p14="http://schemas.microsoft.com/office/powerpoint/2010/main" val="1821316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1440610"/>
            <a:ext cx="9399575" cy="5046453"/>
          </a:xfrm>
        </p:spPr>
        <p:txBody>
          <a:bodyPr>
            <a:normAutofit/>
          </a:bodyPr>
          <a:lstStyle/>
          <a:p>
            <a:r>
              <a:rPr lang="it-IT" sz="2000" dirty="0" smtClean="0"/>
              <a:t>Denuncia «sostitutiva per sola ripartizione ore dei cantieri»</a:t>
            </a:r>
          </a:p>
          <a:p>
            <a:pPr lvl="1"/>
            <a:r>
              <a:rPr lang="it-IT" sz="1800" dirty="0" smtClean="0"/>
              <a:t>Zucchetti sta valutando di introdurre nel MUT una tipologia di denuncia sostitutiva che consenta in maniera agevole di correggere la sola assegnazione delle ore ai cantieri, senza nessun’altra modifica consentita alla denuncia, permettendo all’operatore della Cassa di abilitare direttamente nel MUT la compilazione, dopo avere valutato le motivazioni della richiesta di correzione da parte dell’impresa.</a:t>
            </a:r>
          </a:p>
          <a:p>
            <a:pPr lvl="1"/>
            <a:r>
              <a:rPr lang="it-IT" sz="1800" dirty="0" smtClean="0"/>
              <a:t>Gli altri fornitori di denunce, in base al funzionamento dei singoli sistemi, possono prevedere, se non già presenti, funzioni di semplificazione analoghe.</a:t>
            </a:r>
          </a:p>
          <a:p>
            <a:pPr marL="457200" lvl="1" indent="0">
              <a:buNone/>
            </a:pPr>
            <a:endParaRPr lang="it-IT" dirty="0" smtClean="0"/>
          </a:p>
          <a:p>
            <a:r>
              <a:rPr lang="it-IT" sz="2000" dirty="0" smtClean="0"/>
              <a:t>Importazione cantieri CNCE_EdilConnect in software paghe: Zucchetti porterà a breve in </a:t>
            </a:r>
            <a:r>
              <a:rPr lang="it-IT" sz="2000" dirty="0" err="1" smtClean="0"/>
              <a:t>Assosoftware</a:t>
            </a:r>
            <a:r>
              <a:rPr lang="it-IT" sz="2000" dirty="0" smtClean="0"/>
              <a:t> le proposte di specifiche da raccordare con CNCE_EdilConnect.</a:t>
            </a:r>
          </a:p>
          <a:p>
            <a:pPr lvl="1"/>
            <a:endParaRPr lang="it-IT" dirty="0"/>
          </a:p>
        </p:txBody>
      </p:sp>
      <p:sp>
        <p:nvSpPr>
          <p:cNvPr id="4" name="Titolo 1"/>
          <p:cNvSpPr txBox="1">
            <a:spLocks/>
          </p:cNvSpPr>
          <p:nvPr/>
        </p:nvSpPr>
        <p:spPr>
          <a:xfrm>
            <a:off x="629670" y="249573"/>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Interventi di semplificazione previsti /1</a:t>
            </a:r>
            <a:endParaRPr lang="it-IT" dirty="0"/>
          </a:p>
        </p:txBody>
      </p:sp>
    </p:spTree>
    <p:extLst>
      <p:ext uri="{BB962C8B-B14F-4D97-AF65-F5344CB8AC3E}">
        <p14:creationId xmlns:p14="http://schemas.microsoft.com/office/powerpoint/2010/main" val="559596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1500996"/>
            <a:ext cx="9399575" cy="4986068"/>
          </a:xfrm>
        </p:spPr>
        <p:txBody>
          <a:bodyPr>
            <a:normAutofit/>
          </a:bodyPr>
          <a:lstStyle/>
          <a:p>
            <a:r>
              <a:rPr lang="it-IT" sz="2000" dirty="0" smtClean="0"/>
              <a:t>Possibilità di compilazione delle presenze direttamente in CNCE_EdilConnect, per le imprese iscritte meno strutturate, per i lavoratori autonomi e per le imprese senza dipendenti, attraverso uno specifico software che CFP sta sviluppando.</a:t>
            </a:r>
          </a:p>
          <a:p>
            <a:r>
              <a:rPr lang="it-IT" sz="2000" dirty="0" smtClean="0"/>
              <a:t>Informativa mensile da parte di CNCE_EdilConnect sullo stato di avanzamento dei cantieri ed eventuali «</a:t>
            </a:r>
            <a:r>
              <a:rPr lang="it-IT" sz="2000" dirty="0" err="1" smtClean="0"/>
              <a:t>alert</a:t>
            </a:r>
            <a:r>
              <a:rPr lang="it-IT" sz="2000" dirty="0" smtClean="0"/>
              <a:t>».</a:t>
            </a:r>
          </a:p>
          <a:p>
            <a:r>
              <a:rPr lang="it-IT" sz="2000" dirty="0" smtClean="0"/>
              <a:t>Ulteriori semplificazioni e/o informative previste dai singoli fornitori delle Casse all’interno dei loro sistemi.</a:t>
            </a:r>
            <a:endParaRPr lang="it-IT" dirty="0"/>
          </a:p>
          <a:p>
            <a:pPr lvl="1"/>
            <a:endParaRPr lang="it-IT" dirty="0"/>
          </a:p>
        </p:txBody>
      </p:sp>
      <p:sp>
        <p:nvSpPr>
          <p:cNvPr id="4" name="Titolo 1"/>
          <p:cNvSpPr txBox="1">
            <a:spLocks/>
          </p:cNvSpPr>
          <p:nvPr/>
        </p:nvSpPr>
        <p:spPr>
          <a:xfrm>
            <a:off x="629670" y="249573"/>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Interventi di semplificazione previsti /2</a:t>
            </a:r>
            <a:endParaRPr lang="it-IT" dirty="0"/>
          </a:p>
        </p:txBody>
      </p:sp>
    </p:spTree>
    <p:extLst>
      <p:ext uri="{BB962C8B-B14F-4D97-AF65-F5344CB8AC3E}">
        <p14:creationId xmlns:p14="http://schemas.microsoft.com/office/powerpoint/2010/main" val="471913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996855" y="2581492"/>
            <a:ext cx="8587092" cy="153330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800" b="1" dirty="0" smtClean="0"/>
              <a:t>ORGANIZZAZIONE ATTUALE</a:t>
            </a:r>
          </a:p>
          <a:p>
            <a:pPr algn="ctr"/>
            <a:r>
              <a:rPr lang="it-IT" sz="4800" b="1" dirty="0" smtClean="0"/>
              <a:t> CONSULENTI</a:t>
            </a:r>
            <a:endParaRPr lang="it-IT" sz="4800" b="1" dirty="0"/>
          </a:p>
        </p:txBody>
      </p:sp>
    </p:spTree>
    <p:extLst>
      <p:ext uri="{BB962C8B-B14F-4D97-AF65-F5344CB8AC3E}">
        <p14:creationId xmlns:p14="http://schemas.microsoft.com/office/powerpoint/2010/main" val="26101974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676845" y="5370565"/>
            <a:ext cx="5357004" cy="13839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8" name="Rettangolo 7"/>
          <p:cNvSpPr/>
          <p:nvPr/>
        </p:nvSpPr>
        <p:spPr>
          <a:xfrm>
            <a:off x="590204" y="955964"/>
            <a:ext cx="2352501" cy="781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Rilevazione presenze</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ttangolo 8"/>
          <p:cNvSpPr/>
          <p:nvPr/>
        </p:nvSpPr>
        <p:spPr>
          <a:xfrm>
            <a:off x="590204" y="1911927"/>
            <a:ext cx="2352501" cy="7813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Rilevazione presenze cantieri</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ttangolo 9"/>
          <p:cNvSpPr/>
          <p:nvPr/>
        </p:nvSpPr>
        <p:spPr>
          <a:xfrm>
            <a:off x="3948546" y="1537855"/>
            <a:ext cx="2377440" cy="7813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Software paghe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smtClean="0">
                <a:ln>
                  <a:noFill/>
                </a:ln>
                <a:solidFill>
                  <a:prstClr val="white"/>
                </a:solidFill>
                <a:effectLst/>
                <a:uLnTx/>
                <a:uFillTx/>
                <a:latin typeface="Calibri" panose="020F0502020204030204"/>
                <a:ea typeface="+mn-ea"/>
                <a:cs typeface="+mn-cs"/>
              </a:rPr>
              <a:t>Gestisce i cantieri</a:t>
            </a:r>
            <a:endParaRPr kumimoji="0" lang="it-IT"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ttangolo 10"/>
          <p:cNvSpPr/>
          <p:nvPr/>
        </p:nvSpPr>
        <p:spPr>
          <a:xfrm>
            <a:off x="9792392" y="1537855"/>
            <a:ext cx="2080953" cy="78139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Denuncia</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ccia a destra 11"/>
          <p:cNvSpPr/>
          <p:nvPr/>
        </p:nvSpPr>
        <p:spPr>
          <a:xfrm>
            <a:off x="3175462" y="1737360"/>
            <a:ext cx="581891" cy="33250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ccia a destra 12"/>
          <p:cNvSpPr/>
          <p:nvPr/>
        </p:nvSpPr>
        <p:spPr>
          <a:xfrm>
            <a:off x="6517179" y="1762298"/>
            <a:ext cx="581891" cy="3325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ttangolo 13"/>
          <p:cNvSpPr/>
          <p:nvPr/>
        </p:nvSpPr>
        <p:spPr>
          <a:xfrm>
            <a:off x="7290263" y="1537855"/>
            <a:ext cx="1778923" cy="78139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File paghe</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ccia a destra 14"/>
          <p:cNvSpPr/>
          <p:nvPr/>
        </p:nvSpPr>
        <p:spPr>
          <a:xfrm>
            <a:off x="9139843" y="1762298"/>
            <a:ext cx="581891" cy="3325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ttangolo 15"/>
          <p:cNvSpPr/>
          <p:nvPr/>
        </p:nvSpPr>
        <p:spPr>
          <a:xfrm>
            <a:off x="590203" y="3760123"/>
            <a:ext cx="2352501" cy="7813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Trasmissione email presenze e cantieri</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ttangolo 17"/>
          <p:cNvSpPr/>
          <p:nvPr/>
        </p:nvSpPr>
        <p:spPr>
          <a:xfrm>
            <a:off x="3948546" y="3760124"/>
            <a:ext cx="2377440" cy="7813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Software paghe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smtClean="0">
                <a:ln>
                  <a:noFill/>
                </a:ln>
                <a:solidFill>
                  <a:prstClr val="white"/>
                </a:solidFill>
                <a:effectLst/>
                <a:uLnTx/>
                <a:uFillTx/>
                <a:latin typeface="Calibri" panose="020F0502020204030204"/>
                <a:ea typeface="+mn-ea"/>
                <a:cs typeface="+mn-cs"/>
              </a:rPr>
              <a:t>Gestisce i cantieri</a:t>
            </a:r>
            <a:endParaRPr kumimoji="0" lang="it-IT"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ttangolo 18"/>
          <p:cNvSpPr/>
          <p:nvPr/>
        </p:nvSpPr>
        <p:spPr>
          <a:xfrm>
            <a:off x="9792392" y="3760124"/>
            <a:ext cx="2080953" cy="78139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Denuncia</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ccia a destra 19"/>
          <p:cNvSpPr/>
          <p:nvPr/>
        </p:nvSpPr>
        <p:spPr>
          <a:xfrm>
            <a:off x="3175462" y="3959629"/>
            <a:ext cx="581891" cy="33250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ccia a destra 20"/>
          <p:cNvSpPr/>
          <p:nvPr/>
        </p:nvSpPr>
        <p:spPr>
          <a:xfrm>
            <a:off x="6517179" y="3984567"/>
            <a:ext cx="581891" cy="3325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ttangolo 21"/>
          <p:cNvSpPr/>
          <p:nvPr/>
        </p:nvSpPr>
        <p:spPr>
          <a:xfrm>
            <a:off x="7290263" y="3760124"/>
            <a:ext cx="1778923" cy="78139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File paghe</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ccia a destra 22"/>
          <p:cNvSpPr/>
          <p:nvPr/>
        </p:nvSpPr>
        <p:spPr>
          <a:xfrm>
            <a:off x="9139843" y="3984567"/>
            <a:ext cx="581891" cy="3325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ttangolo 23"/>
          <p:cNvSpPr/>
          <p:nvPr/>
        </p:nvSpPr>
        <p:spPr>
          <a:xfrm>
            <a:off x="590203" y="5649883"/>
            <a:ext cx="2352501" cy="7813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Trasmissione email presenze</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ttangolo 24"/>
          <p:cNvSpPr/>
          <p:nvPr/>
        </p:nvSpPr>
        <p:spPr>
          <a:xfrm>
            <a:off x="3948546" y="5649884"/>
            <a:ext cx="2377440" cy="7813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Software paghe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smtClean="0">
                <a:ln>
                  <a:noFill/>
                </a:ln>
                <a:solidFill>
                  <a:prstClr val="white"/>
                </a:solidFill>
                <a:effectLst/>
                <a:uLnTx/>
                <a:uFillTx/>
                <a:latin typeface="Calibri" panose="020F0502020204030204"/>
                <a:ea typeface="+mn-ea"/>
                <a:cs typeface="+mn-cs"/>
              </a:rPr>
              <a:t>Non gestisce i cantieri</a:t>
            </a:r>
            <a:endParaRPr kumimoji="0" lang="it-IT"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reccia a destra 25"/>
          <p:cNvSpPr/>
          <p:nvPr/>
        </p:nvSpPr>
        <p:spPr>
          <a:xfrm>
            <a:off x="3175462" y="5849389"/>
            <a:ext cx="581891" cy="33250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ttangolo 26"/>
          <p:cNvSpPr/>
          <p:nvPr/>
        </p:nvSpPr>
        <p:spPr>
          <a:xfrm>
            <a:off x="6988233" y="5649883"/>
            <a:ext cx="2080953" cy="78139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Denuncia compilata</a:t>
            </a:r>
            <a:r>
              <a:rPr kumimoji="0" lang="it-IT" sz="1800" b="0" i="0" u="none" strike="noStrike" kern="1200" cap="none" spc="0" normalizeH="0" noProof="0" dirty="0" smtClean="0">
                <a:ln>
                  <a:noFill/>
                </a:ln>
                <a:solidFill>
                  <a:prstClr val="white"/>
                </a:solidFill>
                <a:effectLst/>
                <a:uLnTx/>
                <a:uFillTx/>
                <a:latin typeface="Calibri" panose="020F0502020204030204"/>
                <a:ea typeface="+mn-ea"/>
                <a:cs typeface="+mn-cs"/>
              </a:rPr>
              <a:t> a mano</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9" name="Connettore diritto 28"/>
          <p:cNvCxnSpPr/>
          <p:nvPr/>
        </p:nvCxnSpPr>
        <p:spPr>
          <a:xfrm>
            <a:off x="434927" y="2918238"/>
            <a:ext cx="112831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ttore diritto 30"/>
          <p:cNvCxnSpPr/>
          <p:nvPr/>
        </p:nvCxnSpPr>
        <p:spPr>
          <a:xfrm>
            <a:off x="590203" y="4883962"/>
            <a:ext cx="11283142"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CasellaDiTesto 33"/>
          <p:cNvSpPr txBox="1"/>
          <p:nvPr/>
        </p:nvSpPr>
        <p:spPr>
          <a:xfrm>
            <a:off x="1509382" y="292937"/>
            <a:ext cx="913423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Consulente che utilizza software</a:t>
            </a:r>
            <a:r>
              <a:rPr kumimoji="0" lang="it-IT" sz="2400" b="1" i="0" u="none" strike="noStrike" kern="1200" cap="none" spc="0" normalizeH="0" noProof="0" dirty="0" smtClean="0">
                <a:ln>
                  <a:noFill/>
                </a:ln>
                <a:solidFill>
                  <a:prstClr val="black"/>
                </a:solidFill>
                <a:effectLst/>
                <a:uLnTx/>
                <a:uFillTx/>
                <a:latin typeface="Calibri" panose="020F0502020204030204"/>
                <a:ea typeface="+mn-ea"/>
                <a:cs typeface="+mn-cs"/>
              </a:rPr>
              <a:t> professionale di rilevazione presenze </a:t>
            </a:r>
            <a:endPar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CasellaDiTesto 34"/>
          <p:cNvSpPr txBox="1"/>
          <p:nvPr/>
        </p:nvSpPr>
        <p:spPr>
          <a:xfrm>
            <a:off x="1698636" y="3050306"/>
            <a:ext cx="825219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Consulente che gestisce i cantieri</a:t>
            </a:r>
            <a:r>
              <a:rPr kumimoji="0" lang="it-IT" sz="2400" b="1" i="0" u="none" strike="noStrike" kern="1200" cap="none" spc="0" normalizeH="0" noProof="0" dirty="0" smtClean="0">
                <a:ln>
                  <a:noFill/>
                </a:ln>
                <a:solidFill>
                  <a:prstClr val="black"/>
                </a:solidFill>
                <a:effectLst/>
                <a:uLnTx/>
                <a:uFillTx/>
                <a:latin typeface="Calibri" panose="020F0502020204030204"/>
                <a:ea typeface="+mn-ea"/>
                <a:cs typeface="+mn-cs"/>
              </a:rPr>
              <a:t> all’interno del software paghe</a:t>
            </a:r>
            <a:endPar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CasellaDiTesto 35"/>
          <p:cNvSpPr txBox="1"/>
          <p:nvPr/>
        </p:nvSpPr>
        <p:spPr>
          <a:xfrm>
            <a:off x="1766453" y="4908900"/>
            <a:ext cx="879401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Consulente che non gestisce i cantieri</a:t>
            </a:r>
            <a:r>
              <a:rPr kumimoji="0" lang="it-IT" sz="2400" b="1" i="0" u="none" strike="noStrike" kern="1200" cap="none" spc="0" normalizeH="0" noProof="0" dirty="0" smtClean="0">
                <a:ln>
                  <a:noFill/>
                </a:ln>
                <a:solidFill>
                  <a:prstClr val="black"/>
                </a:solidFill>
                <a:effectLst/>
                <a:uLnTx/>
                <a:uFillTx/>
                <a:latin typeface="Calibri" panose="020F0502020204030204"/>
                <a:ea typeface="+mn-ea"/>
                <a:cs typeface="+mn-cs"/>
              </a:rPr>
              <a:t> all’interno del software paghe</a:t>
            </a:r>
            <a:endPar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Freccia a sinistra 1"/>
          <p:cNvSpPr/>
          <p:nvPr/>
        </p:nvSpPr>
        <p:spPr>
          <a:xfrm>
            <a:off x="9521539" y="5475787"/>
            <a:ext cx="2244149" cy="1074042"/>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t>Impatto maggiore congruità</a:t>
            </a:r>
            <a:endParaRPr lang="it-IT" sz="1600" b="1" dirty="0"/>
          </a:p>
        </p:txBody>
      </p:sp>
    </p:spTree>
    <p:extLst>
      <p:ext uri="{BB962C8B-B14F-4D97-AF65-F5344CB8AC3E}">
        <p14:creationId xmlns:p14="http://schemas.microsoft.com/office/powerpoint/2010/main" val="990068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996855" y="2581492"/>
            <a:ext cx="8587092" cy="153330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800" b="1" dirty="0" smtClean="0"/>
              <a:t>PRESENZE IN CNCE_EDILCONNECT</a:t>
            </a:r>
            <a:endParaRPr lang="it-IT" sz="4800" b="1" dirty="0"/>
          </a:p>
        </p:txBody>
      </p:sp>
    </p:spTree>
    <p:extLst>
      <p:ext uri="{BB962C8B-B14F-4D97-AF65-F5344CB8AC3E}">
        <p14:creationId xmlns:p14="http://schemas.microsoft.com/office/powerpoint/2010/main" val="387007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1590502"/>
            <a:ext cx="9399575" cy="4896561"/>
          </a:xfrm>
        </p:spPr>
        <p:txBody>
          <a:bodyPr>
            <a:normAutofit/>
          </a:bodyPr>
          <a:lstStyle/>
          <a:p>
            <a:r>
              <a:rPr lang="it-IT" sz="2000" dirty="0" smtClean="0"/>
              <a:t>CNCE_EdilConnect può consentire facoltativamente una gestione semplificata delle presenze, dedicata ai consulenti e imprese meno organizzati, che compilano manualmente la denuncia.</a:t>
            </a:r>
          </a:p>
          <a:p>
            <a:r>
              <a:rPr lang="it-IT" sz="2000" dirty="0" smtClean="0"/>
              <a:t>L’impresa può compilare le ore del personale dipendente in CNCE_EdilConnect, che poi mette a disposizione i dati delle ore lavorate nei cantieri per l’importazione automatica nei sistemi di denunce.</a:t>
            </a:r>
          </a:p>
          <a:p>
            <a:r>
              <a:rPr lang="it-IT" sz="2000" dirty="0" smtClean="0"/>
              <a:t>Il consulente che compila manualmente la denuncia può quindi importare i dati indicati dall’impresa, relativi alle ore assegnate ai cantieri, durante la compilazione della denuncia senza doverli digitare manualmente.</a:t>
            </a:r>
          </a:p>
          <a:p>
            <a:r>
              <a:rPr lang="it-IT" sz="2000" dirty="0" smtClean="0"/>
              <a:t>La funzionalità può essere utilizzata anche per indicare le ore lavorate dal personale non dipendente, dai lavoratori autonomi e dai soci di imprese edili senza dipendenti.</a:t>
            </a:r>
          </a:p>
          <a:p>
            <a:endParaRPr lang="it-IT" dirty="0"/>
          </a:p>
        </p:txBody>
      </p:sp>
      <p:sp>
        <p:nvSpPr>
          <p:cNvPr id="4" name="Titolo 1"/>
          <p:cNvSpPr txBox="1">
            <a:spLocks/>
          </p:cNvSpPr>
          <p:nvPr/>
        </p:nvSpPr>
        <p:spPr>
          <a:xfrm>
            <a:off x="543406" y="422101"/>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Gestione presenze in CNCE_EdilConnect</a:t>
            </a:r>
            <a:endParaRPr lang="it-IT" dirty="0"/>
          </a:p>
        </p:txBody>
      </p:sp>
    </p:spTree>
    <p:extLst>
      <p:ext uri="{BB962C8B-B14F-4D97-AF65-F5344CB8AC3E}">
        <p14:creationId xmlns:p14="http://schemas.microsoft.com/office/powerpoint/2010/main" val="4973650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977515" y="305090"/>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Compilazione presenze</a:t>
            </a:r>
            <a:endParaRPr lang="it-IT" dirty="0"/>
          </a:p>
        </p:txBody>
      </p:sp>
      <p:pic>
        <p:nvPicPr>
          <p:cNvPr id="2" name="Immagine 1"/>
          <p:cNvPicPr>
            <a:picLocks noChangeAspect="1"/>
          </p:cNvPicPr>
          <p:nvPr/>
        </p:nvPicPr>
        <p:blipFill>
          <a:blip r:embed="rId2"/>
          <a:stretch>
            <a:fillRect/>
          </a:stretch>
        </p:blipFill>
        <p:spPr>
          <a:xfrm>
            <a:off x="1880558" y="1233346"/>
            <a:ext cx="6892506" cy="54522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29322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ccia a destra 2"/>
          <p:cNvSpPr/>
          <p:nvPr/>
        </p:nvSpPr>
        <p:spPr>
          <a:xfrm>
            <a:off x="1525307" y="1377414"/>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flipH="1">
            <a:off x="3184166" y="1310283"/>
            <a:ext cx="5656342" cy="1754326"/>
          </a:xfrm>
          <a:prstGeom prst="rect">
            <a:avLst/>
          </a:prstGeom>
          <a:noFill/>
          <a:ln>
            <a:solidFill>
              <a:schemeClr val="accent1"/>
            </a:solidFill>
          </a:ln>
        </p:spPr>
        <p:txBody>
          <a:bodyPr wrap="square" rtlCol="0">
            <a:spAutoFit/>
          </a:bodyPr>
          <a:lstStyle/>
          <a:p>
            <a:r>
              <a:rPr lang="it-IT" u="sng" dirty="0" smtClean="0"/>
              <a:t>Cantieri inseriti in CNCE_EdilConnect dal 01/11/2021 e con data inizio dal 01/11/2021</a:t>
            </a:r>
            <a:r>
              <a:rPr lang="it-IT" dirty="0" smtClean="0"/>
              <a:t>.</a:t>
            </a:r>
          </a:p>
          <a:p>
            <a:r>
              <a:rPr lang="it-IT" i="1" dirty="0" smtClean="0"/>
              <a:t>Il sistema assume che l’invio della DNL sia stato effettuato </a:t>
            </a:r>
            <a:r>
              <a:rPr lang="it-IT" i="1" dirty="0"/>
              <a:t>alla Cassa Edile </a:t>
            </a:r>
            <a:r>
              <a:rPr lang="it-IT" i="1" dirty="0" smtClean="0"/>
              <a:t>attraverso altre modalità per cantieri inseriti dal 01/11/2021 e aventi data di </a:t>
            </a:r>
            <a:endParaRPr lang="it-IT" i="1" dirty="0"/>
          </a:p>
          <a:p>
            <a:r>
              <a:rPr lang="it-IT" i="1" dirty="0" smtClean="0"/>
              <a:t>inizio antecedente.</a:t>
            </a:r>
            <a:endParaRPr lang="it-IT" i="1" dirty="0"/>
          </a:p>
        </p:txBody>
      </p:sp>
      <p:sp>
        <p:nvSpPr>
          <p:cNvPr id="5" name="Titolo 1"/>
          <p:cNvSpPr txBox="1">
            <a:spLocks/>
          </p:cNvSpPr>
          <p:nvPr/>
        </p:nvSpPr>
        <p:spPr>
          <a:xfrm>
            <a:off x="977515" y="305090"/>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Avvio verifica di congruità</a:t>
            </a:r>
            <a:endParaRPr lang="it-IT" dirty="0"/>
          </a:p>
        </p:txBody>
      </p:sp>
      <p:sp>
        <p:nvSpPr>
          <p:cNvPr id="7" name="Freccia a destra 6"/>
          <p:cNvSpPr/>
          <p:nvPr/>
        </p:nvSpPr>
        <p:spPr>
          <a:xfrm>
            <a:off x="1525307" y="3517596"/>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flipH="1">
            <a:off x="3184166" y="3517596"/>
            <a:ext cx="5656342" cy="369332"/>
          </a:xfrm>
          <a:prstGeom prst="rect">
            <a:avLst/>
          </a:prstGeom>
          <a:noFill/>
          <a:ln>
            <a:solidFill>
              <a:schemeClr val="accent1"/>
            </a:solidFill>
          </a:ln>
        </p:spPr>
        <p:txBody>
          <a:bodyPr wrap="square" rtlCol="0">
            <a:spAutoFit/>
          </a:bodyPr>
          <a:lstStyle/>
          <a:p>
            <a:r>
              <a:rPr lang="it-IT" u="sng" dirty="0" smtClean="0"/>
              <a:t>Denuncia di competenza novembre 2021</a:t>
            </a:r>
            <a:endParaRPr lang="it-IT" i="1" u="sng" dirty="0"/>
          </a:p>
        </p:txBody>
      </p:sp>
      <p:sp>
        <p:nvSpPr>
          <p:cNvPr id="9" name="Freccia a destra 8"/>
          <p:cNvSpPr/>
          <p:nvPr/>
        </p:nvSpPr>
        <p:spPr>
          <a:xfrm>
            <a:off x="1525307" y="4446796"/>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flipH="1">
            <a:off x="3184166" y="4446796"/>
            <a:ext cx="5656342" cy="369332"/>
          </a:xfrm>
          <a:prstGeom prst="rect">
            <a:avLst/>
          </a:prstGeom>
          <a:noFill/>
          <a:ln>
            <a:solidFill>
              <a:schemeClr val="accent1"/>
            </a:solidFill>
          </a:ln>
        </p:spPr>
        <p:txBody>
          <a:bodyPr wrap="square" rtlCol="0">
            <a:spAutoFit/>
          </a:bodyPr>
          <a:lstStyle/>
          <a:p>
            <a:r>
              <a:rPr lang="it-IT" u="sng" dirty="0" smtClean="0"/>
              <a:t>Primi attestati di congruità nel mese di dicembre</a:t>
            </a:r>
            <a:endParaRPr lang="it-IT" i="1" u="sng" dirty="0"/>
          </a:p>
        </p:txBody>
      </p:sp>
      <p:sp>
        <p:nvSpPr>
          <p:cNvPr id="11" name="Freccia a destra 10"/>
          <p:cNvSpPr/>
          <p:nvPr/>
        </p:nvSpPr>
        <p:spPr>
          <a:xfrm>
            <a:off x="1525307" y="5191330"/>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flipH="1">
            <a:off x="3184166" y="5191330"/>
            <a:ext cx="5656342" cy="923330"/>
          </a:xfrm>
          <a:prstGeom prst="rect">
            <a:avLst/>
          </a:prstGeom>
          <a:noFill/>
          <a:ln>
            <a:solidFill>
              <a:schemeClr val="accent1"/>
            </a:solidFill>
          </a:ln>
        </p:spPr>
        <p:txBody>
          <a:bodyPr wrap="square" rtlCol="0">
            <a:spAutoFit/>
          </a:bodyPr>
          <a:lstStyle/>
          <a:p>
            <a:r>
              <a:rPr lang="it-IT" dirty="0" smtClean="0"/>
              <a:t>Per soddisfare la verifica di congruità </a:t>
            </a:r>
            <a:r>
              <a:rPr lang="it-IT" u="sng" dirty="0" smtClean="0"/>
              <a:t>è necessario </a:t>
            </a:r>
            <a:r>
              <a:rPr lang="it-IT" u="sng" smtClean="0"/>
              <a:t>che le ore, </a:t>
            </a:r>
            <a:r>
              <a:rPr lang="it-IT" u="sng" dirty="0" smtClean="0"/>
              <a:t>oltre a </a:t>
            </a:r>
            <a:r>
              <a:rPr lang="it-IT" u="sng" smtClean="0"/>
              <a:t>essere denunciate, </a:t>
            </a:r>
            <a:r>
              <a:rPr lang="it-IT" u="sng" dirty="0" smtClean="0"/>
              <a:t>siano coperte da versamento</a:t>
            </a:r>
            <a:r>
              <a:rPr lang="it-IT" dirty="0" smtClean="0"/>
              <a:t>.</a:t>
            </a:r>
            <a:endParaRPr lang="it-IT" i="1" dirty="0"/>
          </a:p>
        </p:txBody>
      </p:sp>
    </p:spTree>
    <p:extLst>
      <p:ext uri="{BB962C8B-B14F-4D97-AF65-F5344CB8AC3E}">
        <p14:creationId xmlns:p14="http://schemas.microsoft.com/office/powerpoint/2010/main" val="15111315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36"/>
          <p:cNvSpPr/>
          <p:nvPr/>
        </p:nvSpPr>
        <p:spPr>
          <a:xfrm>
            <a:off x="6676845" y="5370565"/>
            <a:ext cx="5357004" cy="13839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8" name="Rettangolo 7"/>
          <p:cNvSpPr/>
          <p:nvPr/>
        </p:nvSpPr>
        <p:spPr>
          <a:xfrm>
            <a:off x="590204" y="955964"/>
            <a:ext cx="2352501" cy="781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Rilevazione presenze</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ttangolo 8"/>
          <p:cNvSpPr/>
          <p:nvPr/>
        </p:nvSpPr>
        <p:spPr>
          <a:xfrm>
            <a:off x="590204" y="1911927"/>
            <a:ext cx="2352501" cy="7813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Rilevazione presenze cantieri</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ttangolo 9"/>
          <p:cNvSpPr/>
          <p:nvPr/>
        </p:nvSpPr>
        <p:spPr>
          <a:xfrm>
            <a:off x="3948546" y="1537855"/>
            <a:ext cx="2377440" cy="7813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Software paghe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smtClean="0">
                <a:ln>
                  <a:noFill/>
                </a:ln>
                <a:solidFill>
                  <a:prstClr val="white"/>
                </a:solidFill>
                <a:effectLst/>
                <a:uLnTx/>
                <a:uFillTx/>
                <a:latin typeface="Calibri" panose="020F0502020204030204"/>
                <a:ea typeface="+mn-ea"/>
                <a:cs typeface="+mn-cs"/>
              </a:rPr>
              <a:t>Gestisce i cantieri</a:t>
            </a:r>
            <a:endParaRPr kumimoji="0" lang="it-IT"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ttangolo 10"/>
          <p:cNvSpPr/>
          <p:nvPr/>
        </p:nvSpPr>
        <p:spPr>
          <a:xfrm>
            <a:off x="9792392" y="1537855"/>
            <a:ext cx="2080953" cy="78139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Denuncia</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ccia a destra 11"/>
          <p:cNvSpPr/>
          <p:nvPr/>
        </p:nvSpPr>
        <p:spPr>
          <a:xfrm>
            <a:off x="3175462" y="1737360"/>
            <a:ext cx="581891" cy="33250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ccia a destra 12"/>
          <p:cNvSpPr/>
          <p:nvPr/>
        </p:nvSpPr>
        <p:spPr>
          <a:xfrm>
            <a:off x="6517179" y="1762298"/>
            <a:ext cx="581891" cy="3325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ttangolo 13"/>
          <p:cNvSpPr/>
          <p:nvPr/>
        </p:nvSpPr>
        <p:spPr>
          <a:xfrm>
            <a:off x="7290263" y="1537855"/>
            <a:ext cx="1778923" cy="78139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File paghe</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ccia a destra 14"/>
          <p:cNvSpPr/>
          <p:nvPr/>
        </p:nvSpPr>
        <p:spPr>
          <a:xfrm>
            <a:off x="9139843" y="1762298"/>
            <a:ext cx="581891" cy="3325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ttangolo 15"/>
          <p:cNvSpPr/>
          <p:nvPr/>
        </p:nvSpPr>
        <p:spPr>
          <a:xfrm>
            <a:off x="590203" y="3760123"/>
            <a:ext cx="2352501" cy="7813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Trasmissione email CNCE_EdilConnect</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ttangolo 17"/>
          <p:cNvSpPr/>
          <p:nvPr/>
        </p:nvSpPr>
        <p:spPr>
          <a:xfrm>
            <a:off x="3948546" y="3760124"/>
            <a:ext cx="2377440" cy="7813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Software paghe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smtClean="0">
                <a:ln>
                  <a:noFill/>
                </a:ln>
                <a:solidFill>
                  <a:prstClr val="white"/>
                </a:solidFill>
                <a:effectLst/>
                <a:uLnTx/>
                <a:uFillTx/>
                <a:latin typeface="Calibri" panose="020F0502020204030204"/>
                <a:ea typeface="+mn-ea"/>
                <a:cs typeface="+mn-cs"/>
              </a:rPr>
              <a:t>Gestisce i cantieri</a:t>
            </a:r>
            <a:endParaRPr kumimoji="0" lang="it-IT"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ttangolo 18"/>
          <p:cNvSpPr/>
          <p:nvPr/>
        </p:nvSpPr>
        <p:spPr>
          <a:xfrm>
            <a:off x="9792392" y="3760124"/>
            <a:ext cx="2080953" cy="78139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Denuncia</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ccia a destra 19"/>
          <p:cNvSpPr/>
          <p:nvPr/>
        </p:nvSpPr>
        <p:spPr>
          <a:xfrm>
            <a:off x="3175462" y="3959629"/>
            <a:ext cx="581891" cy="33250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ccia a destra 20"/>
          <p:cNvSpPr/>
          <p:nvPr/>
        </p:nvSpPr>
        <p:spPr>
          <a:xfrm>
            <a:off x="6517179" y="3984567"/>
            <a:ext cx="581891" cy="3325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ttangolo 21"/>
          <p:cNvSpPr/>
          <p:nvPr/>
        </p:nvSpPr>
        <p:spPr>
          <a:xfrm>
            <a:off x="7290263" y="3760124"/>
            <a:ext cx="1778923" cy="78139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File paghe</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ccia a destra 22"/>
          <p:cNvSpPr/>
          <p:nvPr/>
        </p:nvSpPr>
        <p:spPr>
          <a:xfrm>
            <a:off x="9139843" y="3984567"/>
            <a:ext cx="581891" cy="3325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ttangolo 23"/>
          <p:cNvSpPr/>
          <p:nvPr/>
        </p:nvSpPr>
        <p:spPr>
          <a:xfrm>
            <a:off x="590203" y="5649883"/>
            <a:ext cx="2352501" cy="7813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Trasmissione email presenze</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ttangolo 24"/>
          <p:cNvSpPr/>
          <p:nvPr/>
        </p:nvSpPr>
        <p:spPr>
          <a:xfrm>
            <a:off x="3948546" y="5649884"/>
            <a:ext cx="2377440" cy="7813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Software paghe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smtClean="0">
                <a:ln>
                  <a:noFill/>
                </a:ln>
                <a:solidFill>
                  <a:prstClr val="white"/>
                </a:solidFill>
                <a:effectLst/>
                <a:uLnTx/>
                <a:uFillTx/>
                <a:latin typeface="Calibri" panose="020F0502020204030204"/>
                <a:ea typeface="+mn-ea"/>
                <a:cs typeface="+mn-cs"/>
              </a:rPr>
              <a:t>Non gestisce i cantieri</a:t>
            </a:r>
            <a:endParaRPr kumimoji="0" lang="it-IT"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reccia a destra 25"/>
          <p:cNvSpPr/>
          <p:nvPr/>
        </p:nvSpPr>
        <p:spPr>
          <a:xfrm>
            <a:off x="3175462" y="5849389"/>
            <a:ext cx="581891" cy="33250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ttangolo 26"/>
          <p:cNvSpPr/>
          <p:nvPr/>
        </p:nvSpPr>
        <p:spPr>
          <a:xfrm>
            <a:off x="6866314" y="5649883"/>
            <a:ext cx="2080953" cy="78139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Denuncia</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9" name="Connettore diritto 28"/>
          <p:cNvCxnSpPr/>
          <p:nvPr/>
        </p:nvCxnSpPr>
        <p:spPr>
          <a:xfrm>
            <a:off x="434927" y="2918238"/>
            <a:ext cx="112831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ttore diritto 30"/>
          <p:cNvCxnSpPr/>
          <p:nvPr/>
        </p:nvCxnSpPr>
        <p:spPr>
          <a:xfrm>
            <a:off x="590203" y="4883962"/>
            <a:ext cx="11283142"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CasellaDiTesto 33"/>
          <p:cNvSpPr txBox="1"/>
          <p:nvPr/>
        </p:nvSpPr>
        <p:spPr>
          <a:xfrm>
            <a:off x="1509382" y="292937"/>
            <a:ext cx="913423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Consulente che utilizza software</a:t>
            </a:r>
            <a:r>
              <a:rPr kumimoji="0" lang="it-IT" sz="2400" b="1" i="0" u="none" strike="noStrike" kern="1200" cap="none" spc="0" normalizeH="0" noProof="0" dirty="0" smtClean="0">
                <a:ln>
                  <a:noFill/>
                </a:ln>
                <a:solidFill>
                  <a:prstClr val="black"/>
                </a:solidFill>
                <a:effectLst/>
                <a:uLnTx/>
                <a:uFillTx/>
                <a:latin typeface="Calibri" panose="020F0502020204030204"/>
                <a:ea typeface="+mn-ea"/>
                <a:cs typeface="+mn-cs"/>
              </a:rPr>
              <a:t> professionale di rilevazione presenze </a:t>
            </a:r>
            <a:endPar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ttangolo 27"/>
          <p:cNvSpPr/>
          <p:nvPr/>
        </p:nvSpPr>
        <p:spPr>
          <a:xfrm>
            <a:off x="9792392" y="5649883"/>
            <a:ext cx="2080953" cy="781396"/>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alibri" panose="020F0502020204030204"/>
                <a:ea typeface="+mn-ea"/>
                <a:cs typeface="+mn-cs"/>
              </a:rPr>
              <a:t>Presenze cantieri</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smtClean="0">
                <a:solidFill>
                  <a:prstClr val="white"/>
                </a:solidFill>
                <a:latin typeface="Calibri" panose="020F0502020204030204"/>
              </a:rPr>
              <a:t>CNCE_EdilConnect</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ccia a destra 29"/>
          <p:cNvSpPr/>
          <p:nvPr/>
        </p:nvSpPr>
        <p:spPr>
          <a:xfrm rot="10800000">
            <a:off x="9078884" y="5849389"/>
            <a:ext cx="581891" cy="332509"/>
          </a:xfrm>
          <a:prstGeom prst="rightArrow">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CasellaDiTesto 34"/>
          <p:cNvSpPr txBox="1"/>
          <p:nvPr/>
        </p:nvSpPr>
        <p:spPr>
          <a:xfrm>
            <a:off x="1698636" y="3050306"/>
            <a:ext cx="825219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Consulente che gestisce i cantieri</a:t>
            </a:r>
            <a:r>
              <a:rPr kumimoji="0" lang="it-IT" sz="2400" b="1" i="0" u="none" strike="noStrike" kern="1200" cap="none" spc="0" normalizeH="0" noProof="0" dirty="0" smtClean="0">
                <a:ln>
                  <a:noFill/>
                </a:ln>
                <a:solidFill>
                  <a:prstClr val="black"/>
                </a:solidFill>
                <a:effectLst/>
                <a:uLnTx/>
                <a:uFillTx/>
                <a:latin typeface="Calibri" panose="020F0502020204030204"/>
                <a:ea typeface="+mn-ea"/>
                <a:cs typeface="+mn-cs"/>
              </a:rPr>
              <a:t> all’interno del software paghe</a:t>
            </a:r>
            <a:endPar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CasellaDiTesto 35"/>
          <p:cNvSpPr txBox="1"/>
          <p:nvPr/>
        </p:nvSpPr>
        <p:spPr>
          <a:xfrm>
            <a:off x="1766453" y="4908900"/>
            <a:ext cx="879401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Consulente che non gestisce i cantieri</a:t>
            </a:r>
            <a:r>
              <a:rPr kumimoji="0" lang="it-IT" sz="2400" b="1" i="0" u="none" strike="noStrike" kern="1200" cap="none" spc="0" normalizeH="0" noProof="0" dirty="0" smtClean="0">
                <a:ln>
                  <a:noFill/>
                </a:ln>
                <a:solidFill>
                  <a:prstClr val="black"/>
                </a:solidFill>
                <a:effectLst/>
                <a:uLnTx/>
                <a:uFillTx/>
                <a:latin typeface="Calibri" panose="020F0502020204030204"/>
                <a:ea typeface="+mn-ea"/>
                <a:cs typeface="+mn-cs"/>
              </a:rPr>
              <a:t> all’interno del software paghe</a:t>
            </a:r>
            <a:endPar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007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710583" y="394471"/>
            <a:ext cx="10686165" cy="9282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Canali previsti per l’indicazione </a:t>
            </a:r>
          </a:p>
          <a:p>
            <a:r>
              <a:rPr lang="it-IT" dirty="0" smtClean="0"/>
              <a:t>della manodopera</a:t>
            </a:r>
            <a:endParaRPr lang="it-IT" dirty="0"/>
          </a:p>
        </p:txBody>
      </p:sp>
      <p:sp>
        <p:nvSpPr>
          <p:cNvPr id="2" name="Freccia a destra 1"/>
          <p:cNvSpPr/>
          <p:nvPr/>
        </p:nvSpPr>
        <p:spPr>
          <a:xfrm>
            <a:off x="1371600" y="2182749"/>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flipH="1">
            <a:off x="2896749" y="2139116"/>
            <a:ext cx="6320576" cy="369332"/>
          </a:xfrm>
          <a:prstGeom prst="rect">
            <a:avLst/>
          </a:prstGeom>
          <a:noFill/>
          <a:ln>
            <a:solidFill>
              <a:schemeClr val="accent1"/>
            </a:solidFill>
          </a:ln>
        </p:spPr>
        <p:txBody>
          <a:bodyPr wrap="square" rtlCol="0">
            <a:spAutoFit/>
          </a:bodyPr>
          <a:lstStyle/>
          <a:p>
            <a:r>
              <a:rPr lang="it-IT" dirty="0" smtClean="0"/>
              <a:t>Denuncia mensile.</a:t>
            </a:r>
            <a:endParaRPr lang="it-IT" dirty="0"/>
          </a:p>
        </p:txBody>
      </p:sp>
      <p:sp>
        <p:nvSpPr>
          <p:cNvPr id="7" name="Freccia a destra 6"/>
          <p:cNvSpPr/>
          <p:nvPr/>
        </p:nvSpPr>
        <p:spPr>
          <a:xfrm>
            <a:off x="1371600" y="4409099"/>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flipH="1">
            <a:off x="2881223" y="4271402"/>
            <a:ext cx="6320576" cy="646331"/>
          </a:xfrm>
          <a:prstGeom prst="rect">
            <a:avLst/>
          </a:prstGeom>
          <a:noFill/>
          <a:ln>
            <a:solidFill>
              <a:schemeClr val="accent1"/>
            </a:solidFill>
          </a:ln>
        </p:spPr>
        <p:txBody>
          <a:bodyPr wrap="square" rtlCol="0">
            <a:spAutoFit/>
          </a:bodyPr>
          <a:lstStyle/>
          <a:p>
            <a:r>
              <a:rPr lang="it-IT" dirty="0" smtClean="0"/>
              <a:t>Possibilità di allegare documentazione comprovante manodopera aggiuntiva.</a:t>
            </a:r>
            <a:endParaRPr lang="it-IT" dirty="0"/>
          </a:p>
        </p:txBody>
      </p:sp>
      <p:sp>
        <p:nvSpPr>
          <p:cNvPr id="12" name="Freccia a destra 11"/>
          <p:cNvSpPr/>
          <p:nvPr/>
        </p:nvSpPr>
        <p:spPr>
          <a:xfrm>
            <a:off x="1371600" y="3186776"/>
            <a:ext cx="1311216" cy="37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flipH="1">
            <a:off x="2881223" y="3049079"/>
            <a:ext cx="6336102" cy="646331"/>
          </a:xfrm>
          <a:prstGeom prst="rect">
            <a:avLst/>
          </a:prstGeom>
          <a:noFill/>
          <a:ln>
            <a:solidFill>
              <a:schemeClr val="accent1"/>
            </a:solidFill>
          </a:ln>
        </p:spPr>
        <p:txBody>
          <a:bodyPr wrap="square" rtlCol="0">
            <a:spAutoFit/>
          </a:bodyPr>
          <a:lstStyle/>
          <a:p>
            <a:r>
              <a:rPr lang="it-IT" dirty="0" smtClean="0"/>
              <a:t>Assegnazione ore lavorate in CNCE_EdilConnect per personale non dipendente.</a:t>
            </a:r>
            <a:endParaRPr lang="it-IT" dirty="0"/>
          </a:p>
        </p:txBody>
      </p:sp>
    </p:spTree>
    <p:extLst>
      <p:ext uri="{BB962C8B-B14F-4D97-AF65-F5344CB8AC3E}">
        <p14:creationId xmlns:p14="http://schemas.microsoft.com/office/powerpoint/2010/main" val="2039855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98259" y="2197097"/>
            <a:ext cx="7766936" cy="1096899"/>
          </a:xfrm>
        </p:spPr>
        <p:txBody>
          <a:bodyPr>
            <a:noAutofit/>
          </a:bodyPr>
          <a:lstStyle/>
          <a:p>
            <a:r>
              <a:rPr lang="it-IT" sz="6000" b="1" dirty="0" smtClean="0"/>
              <a:t>EDILCONNECT</a:t>
            </a:r>
            <a:endParaRPr lang="it-IT" sz="6000" b="1" dirty="0"/>
          </a:p>
        </p:txBody>
      </p:sp>
      <p:pic>
        <p:nvPicPr>
          <p:cNvPr id="1026" name="Picture 2" descr="C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758" y="2342648"/>
            <a:ext cx="2133600" cy="1028701"/>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p:cNvSpPr txBox="1">
            <a:spLocks/>
          </p:cNvSpPr>
          <p:nvPr/>
        </p:nvSpPr>
        <p:spPr>
          <a:xfrm>
            <a:off x="1698259" y="3972966"/>
            <a:ext cx="7766936" cy="92525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2400" b="1" i="0" u="none" strike="noStrike" kern="1200" cap="none" spc="0" normalizeH="0" baseline="0" noProof="0" dirty="0" smtClean="0">
                <a:ln>
                  <a:noFill/>
                </a:ln>
                <a:solidFill>
                  <a:srgbClr val="5FCBEF"/>
                </a:solidFill>
                <a:effectLst/>
                <a:uLnTx/>
                <a:uFillTx/>
                <a:latin typeface="Trebuchet MS" panose="020B0603020202020204"/>
                <a:ea typeface="+mj-ea"/>
                <a:cs typeface="+mj-cs"/>
              </a:rPr>
              <a:t>Richiesta</a:t>
            </a:r>
            <a:r>
              <a:rPr kumimoji="0" lang="it-IT" sz="2400" b="1" i="0" u="none" strike="noStrike" kern="1200" cap="none" spc="0" normalizeH="0" noProof="0" dirty="0" smtClean="0">
                <a:ln>
                  <a:noFill/>
                </a:ln>
                <a:solidFill>
                  <a:srgbClr val="5FCBEF"/>
                </a:solidFill>
                <a:effectLst/>
                <a:uLnTx/>
                <a:uFillTx/>
                <a:latin typeface="Trebuchet MS" panose="020B0603020202020204"/>
                <a:ea typeface="+mj-ea"/>
                <a:cs typeface="+mj-cs"/>
              </a:rPr>
              <a:t> dell’attestazione di congruità</a:t>
            </a:r>
            <a:endParaRPr kumimoji="0" lang="it-IT" sz="3200" b="1" i="0" u="none" strike="noStrike" kern="1200" cap="none" spc="0" normalizeH="0" baseline="0" noProof="0" dirty="0">
              <a:ln>
                <a:noFill/>
              </a:ln>
              <a:solidFill>
                <a:srgbClr val="5FCBEF"/>
              </a:solidFill>
              <a:effectLst/>
              <a:uLnTx/>
              <a:uFillTx/>
              <a:latin typeface="Trebuchet MS" panose="020B0603020202020204"/>
            </a:endParaRPr>
          </a:p>
        </p:txBody>
      </p:sp>
      <p:sp>
        <p:nvSpPr>
          <p:cNvPr id="8" name="Titolo 1"/>
          <p:cNvSpPr txBox="1">
            <a:spLocks/>
          </p:cNvSpPr>
          <p:nvPr/>
        </p:nvSpPr>
        <p:spPr>
          <a:xfrm>
            <a:off x="1540319" y="856210"/>
            <a:ext cx="7766936" cy="92525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800" b="1" dirty="0" smtClean="0"/>
              <a:t>CONGRUITA’ NAZIONALE</a:t>
            </a:r>
            <a:endParaRPr lang="it-IT" sz="4800" b="1" dirty="0"/>
          </a:p>
        </p:txBody>
      </p:sp>
    </p:spTree>
    <p:extLst>
      <p:ext uri="{BB962C8B-B14F-4D97-AF65-F5344CB8AC3E}">
        <p14:creationId xmlns:p14="http://schemas.microsoft.com/office/powerpoint/2010/main" val="34973127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1590502"/>
            <a:ext cx="9399575" cy="4896561"/>
          </a:xfrm>
        </p:spPr>
        <p:txBody>
          <a:bodyPr>
            <a:normAutofit/>
          </a:bodyPr>
          <a:lstStyle/>
          <a:p>
            <a:r>
              <a:rPr lang="it-IT" sz="2800" dirty="0" smtClean="0"/>
              <a:t>La richiesta può essere effettuata solo sul portale CNCE_EdilConnect.</a:t>
            </a:r>
          </a:p>
          <a:p>
            <a:r>
              <a:rPr lang="it-IT" sz="2800" dirty="0" smtClean="0"/>
              <a:t>Appena implementato, la richiesta potrà essere effettuata solo attraverso l’utilizzo di SPID.</a:t>
            </a:r>
          </a:p>
          <a:p>
            <a:r>
              <a:rPr lang="it-IT" sz="2800" dirty="0" smtClean="0"/>
              <a:t>Due modalità di richiesta:</a:t>
            </a:r>
          </a:p>
          <a:p>
            <a:pPr lvl="1"/>
            <a:r>
              <a:rPr lang="it-IT" sz="2400" u="sng" dirty="0" smtClean="0"/>
              <a:t>Impresa principale</a:t>
            </a:r>
            <a:r>
              <a:rPr lang="it-IT" sz="2400" dirty="0" smtClean="0"/>
              <a:t>: dall’area riservata di CNCE_EdilConnect.</a:t>
            </a:r>
          </a:p>
          <a:p>
            <a:pPr lvl="1"/>
            <a:r>
              <a:rPr lang="it-IT" sz="2400" u="sng" dirty="0" smtClean="0"/>
              <a:t>Delegato o committente</a:t>
            </a:r>
            <a:r>
              <a:rPr lang="it-IT" sz="2400" dirty="0" smtClean="0"/>
              <a:t>: dalla homepage del portale, attraverso l’indicazione del «codice univoco di congruità» del cantiere e del «codice di autorizzazione» visualizzabile solo dall’impresa principale e dall’operatore della Cassa.</a:t>
            </a:r>
            <a:endParaRPr lang="it-IT" sz="2400" u="sng" dirty="0"/>
          </a:p>
        </p:txBody>
      </p:sp>
      <p:sp>
        <p:nvSpPr>
          <p:cNvPr id="4" name="Titolo 1"/>
          <p:cNvSpPr txBox="1">
            <a:spLocks/>
          </p:cNvSpPr>
          <p:nvPr/>
        </p:nvSpPr>
        <p:spPr>
          <a:xfrm>
            <a:off x="543406" y="422101"/>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Richiesta attestazione di congruità</a:t>
            </a:r>
            <a:endParaRPr lang="it-IT" dirty="0"/>
          </a:p>
        </p:txBody>
      </p:sp>
    </p:spTree>
    <p:extLst>
      <p:ext uri="{BB962C8B-B14F-4D97-AF65-F5344CB8AC3E}">
        <p14:creationId xmlns:p14="http://schemas.microsoft.com/office/powerpoint/2010/main" val="14553496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1590502"/>
            <a:ext cx="9399575" cy="4896561"/>
          </a:xfrm>
        </p:spPr>
        <p:txBody>
          <a:bodyPr>
            <a:normAutofit/>
          </a:bodyPr>
          <a:lstStyle/>
          <a:p>
            <a:r>
              <a:rPr lang="it-IT" sz="2000" dirty="0"/>
              <a:t>La richiesta viene effettuata accedendo alla pagina del cantiere in </a:t>
            </a:r>
            <a:r>
              <a:rPr lang="it-IT" sz="2000" dirty="0" smtClean="0"/>
              <a:t>CNCE_EdilConnect.</a:t>
            </a:r>
          </a:p>
          <a:p>
            <a:r>
              <a:rPr lang="it-IT" sz="2000" dirty="0" smtClean="0"/>
              <a:t>Se il cantiere ha superato la data di conclusione, viene visualizzato nella pagina un avviso, con le istruzioni per richiedere l’attestazione di congruità.</a:t>
            </a:r>
            <a:endParaRPr lang="it-IT" dirty="0"/>
          </a:p>
        </p:txBody>
      </p:sp>
      <p:sp>
        <p:nvSpPr>
          <p:cNvPr id="4" name="Titolo 1"/>
          <p:cNvSpPr txBox="1">
            <a:spLocks/>
          </p:cNvSpPr>
          <p:nvPr/>
        </p:nvSpPr>
        <p:spPr>
          <a:xfrm>
            <a:off x="543406" y="422101"/>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Richiesta da parte dell’impresa principale</a:t>
            </a:r>
          </a:p>
        </p:txBody>
      </p:sp>
      <p:pic>
        <p:nvPicPr>
          <p:cNvPr id="2" name="Immagine 1"/>
          <p:cNvPicPr>
            <a:picLocks noChangeAspect="1"/>
          </p:cNvPicPr>
          <p:nvPr/>
        </p:nvPicPr>
        <p:blipFill>
          <a:blip r:embed="rId2"/>
          <a:stretch>
            <a:fillRect/>
          </a:stretch>
        </p:blipFill>
        <p:spPr>
          <a:xfrm>
            <a:off x="1114065" y="3149317"/>
            <a:ext cx="8996093" cy="33377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332432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776378"/>
            <a:ext cx="9399575" cy="5710686"/>
          </a:xfrm>
        </p:spPr>
        <p:txBody>
          <a:bodyPr>
            <a:normAutofit/>
          </a:bodyPr>
          <a:lstStyle/>
          <a:p>
            <a:r>
              <a:rPr lang="it-IT" sz="2000" dirty="0" smtClean="0"/>
              <a:t>Premendo il pulsante «Richiedi attestato di congruità», viene visualizzata la pagina della richiesta.</a:t>
            </a:r>
          </a:p>
          <a:p>
            <a:endParaRPr lang="it-IT" sz="2000" dirty="0"/>
          </a:p>
          <a:p>
            <a:endParaRPr lang="it-IT" sz="2000" dirty="0" smtClean="0"/>
          </a:p>
          <a:p>
            <a:endParaRPr lang="it-IT" sz="2000" dirty="0"/>
          </a:p>
          <a:p>
            <a:endParaRPr lang="it-IT" sz="2000" dirty="0" smtClean="0"/>
          </a:p>
          <a:p>
            <a:endParaRPr lang="it-IT" sz="2000" dirty="0"/>
          </a:p>
          <a:p>
            <a:endParaRPr lang="it-IT" sz="2000" dirty="0" smtClean="0"/>
          </a:p>
          <a:p>
            <a:endParaRPr lang="it-IT" sz="2000" dirty="0"/>
          </a:p>
          <a:p>
            <a:endParaRPr lang="it-IT" sz="2000" dirty="0" smtClean="0"/>
          </a:p>
          <a:p>
            <a:r>
              <a:rPr lang="it-IT" sz="2000" dirty="0" smtClean="0"/>
              <a:t>A regime, prima di procedere verrà visualizzata la pagina di accesso con SPID.</a:t>
            </a:r>
            <a:endParaRPr lang="it-IT" dirty="0"/>
          </a:p>
        </p:txBody>
      </p:sp>
      <p:pic>
        <p:nvPicPr>
          <p:cNvPr id="3" name="Immagine 2"/>
          <p:cNvPicPr>
            <a:picLocks noChangeAspect="1"/>
          </p:cNvPicPr>
          <p:nvPr/>
        </p:nvPicPr>
        <p:blipFill>
          <a:blip r:embed="rId2"/>
          <a:stretch>
            <a:fillRect/>
          </a:stretch>
        </p:blipFill>
        <p:spPr>
          <a:xfrm>
            <a:off x="1061050" y="1728069"/>
            <a:ext cx="8358996" cy="30658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778783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598824" y="332799"/>
            <a:ext cx="10686165" cy="329892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Richiesta</a:t>
            </a:r>
          </a:p>
          <a:p>
            <a:r>
              <a:rPr lang="it-IT" dirty="0" smtClean="0"/>
              <a:t>Attestazione di</a:t>
            </a:r>
          </a:p>
          <a:p>
            <a:r>
              <a:rPr lang="it-IT" dirty="0" smtClean="0"/>
              <a:t>congruità</a:t>
            </a:r>
          </a:p>
          <a:p>
            <a:r>
              <a:rPr lang="it-IT" dirty="0" smtClean="0"/>
              <a:t>impresa</a:t>
            </a:r>
            <a:endParaRPr lang="it-IT" dirty="0"/>
          </a:p>
        </p:txBody>
      </p:sp>
      <p:pic>
        <p:nvPicPr>
          <p:cNvPr id="3" name="Immagine 2"/>
          <p:cNvPicPr>
            <a:picLocks noChangeAspect="1"/>
          </p:cNvPicPr>
          <p:nvPr/>
        </p:nvPicPr>
        <p:blipFill>
          <a:blip r:embed="rId2"/>
          <a:stretch>
            <a:fillRect/>
          </a:stretch>
        </p:blipFill>
        <p:spPr>
          <a:xfrm>
            <a:off x="4425351" y="453569"/>
            <a:ext cx="7493232" cy="5912726"/>
          </a:xfrm>
          <a:prstGeom prst="rect">
            <a:avLst/>
          </a:prstGeom>
          <a:effectLst>
            <a:outerShdw blurRad="50800" dist="38100" dir="2700000" algn="tl" rotWithShape="0">
              <a:prstClr val="black">
                <a:alpha val="40000"/>
              </a:prstClr>
            </a:outerShdw>
          </a:effectLst>
        </p:spPr>
      </p:pic>
      <p:sp>
        <p:nvSpPr>
          <p:cNvPr id="6" name="Segnaposto contenuto 5"/>
          <p:cNvSpPr>
            <a:spLocks noGrp="1"/>
          </p:cNvSpPr>
          <p:nvPr>
            <p:ph idx="1"/>
          </p:nvPr>
        </p:nvSpPr>
        <p:spPr>
          <a:xfrm>
            <a:off x="598824" y="3022486"/>
            <a:ext cx="3265810" cy="3455951"/>
          </a:xfrm>
        </p:spPr>
        <p:txBody>
          <a:bodyPr>
            <a:normAutofit/>
          </a:bodyPr>
          <a:lstStyle/>
          <a:p>
            <a:r>
              <a:rPr lang="it-IT" sz="2000" dirty="0" smtClean="0"/>
              <a:t>Tutti i dati della richiesta disponibili in CNCE_EdilConnect vengono precompilati.</a:t>
            </a:r>
            <a:endParaRPr lang="it-IT" dirty="0"/>
          </a:p>
        </p:txBody>
      </p:sp>
    </p:spTree>
    <p:extLst>
      <p:ext uri="{BB962C8B-B14F-4D97-AF65-F5344CB8AC3E}">
        <p14:creationId xmlns:p14="http://schemas.microsoft.com/office/powerpoint/2010/main" val="23288188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776378"/>
            <a:ext cx="9399575" cy="5710686"/>
          </a:xfrm>
        </p:spPr>
        <p:txBody>
          <a:bodyPr>
            <a:normAutofit/>
          </a:bodyPr>
          <a:lstStyle/>
          <a:p>
            <a:r>
              <a:rPr lang="it-IT" sz="2000" dirty="0" smtClean="0"/>
              <a:t>Se l’impresa non vuole richiedere direttamente l’attestazione di congruità, può visualizzare i codici da trasmettere al delegato.</a:t>
            </a:r>
          </a:p>
          <a:p>
            <a:endParaRPr lang="it-IT" sz="2000" dirty="0"/>
          </a:p>
          <a:p>
            <a:endParaRPr lang="it-IT" sz="2000" dirty="0" smtClean="0"/>
          </a:p>
          <a:p>
            <a:endParaRPr lang="it-IT" sz="2000" dirty="0"/>
          </a:p>
          <a:p>
            <a:endParaRPr lang="it-IT" sz="2000" dirty="0" smtClean="0"/>
          </a:p>
          <a:p>
            <a:endParaRPr lang="it-IT" sz="2000" dirty="0"/>
          </a:p>
          <a:p>
            <a:endParaRPr lang="it-IT" sz="2000" dirty="0" smtClean="0"/>
          </a:p>
          <a:p>
            <a:endParaRPr lang="it-IT" sz="2000" dirty="0"/>
          </a:p>
          <a:p>
            <a:endParaRPr lang="it-IT" sz="2000" dirty="0" smtClean="0"/>
          </a:p>
          <a:p>
            <a:r>
              <a:rPr lang="it-IT" sz="2000" dirty="0" smtClean="0"/>
              <a:t>Viene visualizzato un messaggio contenente il «codice univoco di congruità» del cantiere e il «codice di autorizzazione» di 14 caratteri.</a:t>
            </a:r>
            <a:endParaRPr lang="it-IT" dirty="0"/>
          </a:p>
        </p:txBody>
      </p:sp>
      <p:pic>
        <p:nvPicPr>
          <p:cNvPr id="2" name="Immagine 1"/>
          <p:cNvPicPr>
            <a:picLocks noChangeAspect="1"/>
          </p:cNvPicPr>
          <p:nvPr/>
        </p:nvPicPr>
        <p:blipFill>
          <a:blip r:embed="rId2"/>
          <a:stretch>
            <a:fillRect/>
          </a:stretch>
        </p:blipFill>
        <p:spPr>
          <a:xfrm>
            <a:off x="1172913" y="1725648"/>
            <a:ext cx="8474914" cy="3115567"/>
          </a:xfrm>
          <a:prstGeom prst="rect">
            <a:avLst/>
          </a:prstGeom>
        </p:spPr>
      </p:pic>
    </p:spTree>
    <p:extLst>
      <p:ext uri="{BB962C8B-B14F-4D97-AF65-F5344CB8AC3E}">
        <p14:creationId xmlns:p14="http://schemas.microsoft.com/office/powerpoint/2010/main" val="17374828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598824" y="332799"/>
            <a:ext cx="10686165" cy="117682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Messaggio di visualizzazione dei codici </a:t>
            </a:r>
            <a:endParaRPr lang="it-IT" dirty="0"/>
          </a:p>
        </p:txBody>
      </p:sp>
      <p:pic>
        <p:nvPicPr>
          <p:cNvPr id="4" name="Immagine 3"/>
          <p:cNvPicPr>
            <a:picLocks noChangeAspect="1"/>
          </p:cNvPicPr>
          <p:nvPr/>
        </p:nvPicPr>
        <p:blipFill>
          <a:blip r:embed="rId2"/>
          <a:stretch>
            <a:fillRect/>
          </a:stretch>
        </p:blipFill>
        <p:spPr>
          <a:xfrm>
            <a:off x="702341" y="1197620"/>
            <a:ext cx="9390565" cy="537564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695594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1590502"/>
            <a:ext cx="9399575" cy="4896561"/>
          </a:xfrm>
        </p:spPr>
        <p:txBody>
          <a:bodyPr>
            <a:normAutofit/>
          </a:bodyPr>
          <a:lstStyle/>
          <a:p>
            <a:r>
              <a:rPr lang="it-IT" sz="2000" dirty="0" smtClean="0"/>
              <a:t>Il delegato, per richiedere l’attestazione di congruità, deve essere in possesso del «codice univoco di congruità» del cantiere e del «codice di autorizzazione»</a:t>
            </a:r>
          </a:p>
          <a:p>
            <a:r>
              <a:rPr lang="it-IT" sz="2000" dirty="0" smtClean="0"/>
              <a:t>Se l’impresa non vuole comunicare il «codice di autorizzazione» al delegato, questo può rivolgersi alla Cassa Edile/</a:t>
            </a:r>
            <a:r>
              <a:rPr lang="it-IT" sz="2000" dirty="0" err="1" smtClean="0"/>
              <a:t>Edilcassa</a:t>
            </a:r>
            <a:r>
              <a:rPr lang="it-IT" sz="2000" dirty="0" smtClean="0"/>
              <a:t> competente, che può visualizzare il codice nel Client CNCE_EdilConnect, selezionando il menu «Cantieri», quindi indicando il codice univoco del cantiere nell’apposita casella di ricerca.</a:t>
            </a:r>
          </a:p>
          <a:p>
            <a:endParaRPr lang="it-IT" sz="2000" dirty="0" smtClean="0"/>
          </a:p>
        </p:txBody>
      </p:sp>
      <p:sp>
        <p:nvSpPr>
          <p:cNvPr id="4" name="Titolo 1"/>
          <p:cNvSpPr txBox="1">
            <a:spLocks/>
          </p:cNvSpPr>
          <p:nvPr/>
        </p:nvSpPr>
        <p:spPr>
          <a:xfrm>
            <a:off x="543406" y="422101"/>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a:t>Richiesta da parte </a:t>
            </a:r>
            <a:r>
              <a:rPr lang="it-IT" dirty="0" smtClean="0"/>
              <a:t>del delegato</a:t>
            </a:r>
            <a:endParaRPr lang="it-IT" dirty="0"/>
          </a:p>
        </p:txBody>
      </p:sp>
    </p:spTree>
    <p:extLst>
      <p:ext uri="{BB962C8B-B14F-4D97-AF65-F5344CB8AC3E}">
        <p14:creationId xmlns:p14="http://schemas.microsoft.com/office/powerpoint/2010/main" val="3829216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15132" y="2030842"/>
            <a:ext cx="7766936" cy="1096899"/>
          </a:xfrm>
        </p:spPr>
        <p:txBody>
          <a:bodyPr>
            <a:noAutofit/>
          </a:bodyPr>
          <a:lstStyle/>
          <a:p>
            <a:r>
              <a:rPr lang="it-IT" sz="6000" b="1" dirty="0" smtClean="0"/>
              <a:t>EDILCONNECT</a:t>
            </a:r>
            <a:endParaRPr lang="it-IT" sz="6000" b="1" dirty="0"/>
          </a:p>
        </p:txBody>
      </p:sp>
      <p:pic>
        <p:nvPicPr>
          <p:cNvPr id="1026" name="Picture 2" descr="C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631" y="2184706"/>
            <a:ext cx="2133600" cy="1028701"/>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p:cNvSpPr txBox="1">
            <a:spLocks/>
          </p:cNvSpPr>
          <p:nvPr/>
        </p:nvSpPr>
        <p:spPr>
          <a:xfrm>
            <a:off x="1615132" y="3729581"/>
            <a:ext cx="7766936" cy="92525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2400" b="1" dirty="0" smtClean="0"/>
              <a:t>Panoramica delle modalità di gestione dei cantieri</a:t>
            </a:r>
          </a:p>
          <a:p>
            <a:pPr algn="ctr"/>
            <a:r>
              <a:rPr lang="it-IT" sz="2400" b="1" dirty="0" smtClean="0"/>
              <a:t>Registrazione a CNCE_EdilConnect</a:t>
            </a:r>
            <a:endParaRPr lang="it-IT" sz="2400" b="1" dirty="0"/>
          </a:p>
        </p:txBody>
      </p:sp>
      <p:sp>
        <p:nvSpPr>
          <p:cNvPr id="7" name="Titolo 1"/>
          <p:cNvSpPr txBox="1">
            <a:spLocks/>
          </p:cNvSpPr>
          <p:nvPr/>
        </p:nvSpPr>
        <p:spPr>
          <a:xfrm>
            <a:off x="1540319" y="856210"/>
            <a:ext cx="7766936" cy="92525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800" b="1" dirty="0" smtClean="0"/>
              <a:t>CONGRUITA’ NAZIONALE</a:t>
            </a:r>
            <a:endParaRPr lang="it-IT" sz="4800" b="1" dirty="0"/>
          </a:p>
        </p:txBody>
      </p:sp>
    </p:spTree>
    <p:extLst>
      <p:ext uri="{BB962C8B-B14F-4D97-AF65-F5344CB8AC3E}">
        <p14:creationId xmlns:p14="http://schemas.microsoft.com/office/powerpoint/2010/main" val="19385996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598824" y="332799"/>
            <a:ext cx="10686165" cy="1176824"/>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Visualizzazione dei codici nel client CNCE_EdilConnect</a:t>
            </a:r>
            <a:endParaRPr lang="it-IT" dirty="0"/>
          </a:p>
        </p:txBody>
      </p:sp>
      <p:pic>
        <p:nvPicPr>
          <p:cNvPr id="2" name="Immagine 1"/>
          <p:cNvPicPr>
            <a:picLocks noChangeAspect="1"/>
          </p:cNvPicPr>
          <p:nvPr/>
        </p:nvPicPr>
        <p:blipFill>
          <a:blip r:embed="rId2"/>
          <a:stretch>
            <a:fillRect/>
          </a:stretch>
        </p:blipFill>
        <p:spPr>
          <a:xfrm>
            <a:off x="1051357" y="1716410"/>
            <a:ext cx="9781097" cy="446594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559193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1590502"/>
            <a:ext cx="9399575" cy="4896561"/>
          </a:xfrm>
        </p:spPr>
        <p:txBody>
          <a:bodyPr>
            <a:normAutofit/>
          </a:bodyPr>
          <a:lstStyle/>
          <a:p>
            <a:r>
              <a:rPr lang="it-IT" sz="2000" dirty="0" smtClean="0"/>
              <a:t>Il delegato, una volta in possesso del «codice</a:t>
            </a:r>
            <a:r>
              <a:rPr lang="it-IT" sz="2000" dirty="0"/>
              <a:t> </a:t>
            </a:r>
            <a:r>
              <a:rPr lang="it-IT" sz="2000" dirty="0" smtClean="0"/>
              <a:t>univoco di congruità» del cantiere e del «codice di autorizzazione», deve collegarsi al portale </a:t>
            </a:r>
            <a:r>
              <a:rPr lang="it-IT" sz="2000" dirty="0" smtClean="0">
                <a:hlinkClick r:id="rId2"/>
              </a:rPr>
              <a:t>www.congruitanazionale.it</a:t>
            </a:r>
            <a:r>
              <a:rPr lang="it-IT" sz="2000" dirty="0" smtClean="0"/>
              <a:t> e premere il pulsante «Richiedi attestazione di congruità», presente nella homepage.</a:t>
            </a:r>
          </a:p>
          <a:p>
            <a:endParaRPr lang="it-IT" sz="2000" dirty="0" smtClean="0"/>
          </a:p>
        </p:txBody>
      </p:sp>
      <p:sp>
        <p:nvSpPr>
          <p:cNvPr id="4" name="Titolo 1"/>
          <p:cNvSpPr txBox="1">
            <a:spLocks/>
          </p:cNvSpPr>
          <p:nvPr/>
        </p:nvSpPr>
        <p:spPr>
          <a:xfrm>
            <a:off x="543406" y="422101"/>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Modalità richiesta </a:t>
            </a:r>
            <a:r>
              <a:rPr lang="it-IT" dirty="0"/>
              <a:t>da parte </a:t>
            </a:r>
            <a:r>
              <a:rPr lang="it-IT" dirty="0" smtClean="0"/>
              <a:t>del delegato /1</a:t>
            </a:r>
            <a:endParaRPr lang="it-IT" dirty="0"/>
          </a:p>
        </p:txBody>
      </p:sp>
    </p:spTree>
    <p:extLst>
      <p:ext uri="{BB962C8B-B14F-4D97-AF65-F5344CB8AC3E}">
        <p14:creationId xmlns:p14="http://schemas.microsoft.com/office/powerpoint/2010/main" val="31686881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598824" y="332799"/>
            <a:ext cx="10686165" cy="117682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Richiesta attestazione delegato</a:t>
            </a:r>
            <a:endParaRPr lang="it-IT" dirty="0"/>
          </a:p>
        </p:txBody>
      </p:sp>
      <p:pic>
        <p:nvPicPr>
          <p:cNvPr id="2" name="Immagine 1"/>
          <p:cNvPicPr>
            <a:picLocks noChangeAspect="1"/>
          </p:cNvPicPr>
          <p:nvPr/>
        </p:nvPicPr>
        <p:blipFill>
          <a:blip r:embed="rId2"/>
          <a:stretch>
            <a:fillRect/>
          </a:stretch>
        </p:blipFill>
        <p:spPr>
          <a:xfrm>
            <a:off x="767751" y="1275382"/>
            <a:ext cx="10058400" cy="51836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779015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1590502"/>
            <a:ext cx="9399575" cy="4896561"/>
          </a:xfrm>
        </p:spPr>
        <p:txBody>
          <a:bodyPr>
            <a:normAutofit/>
          </a:bodyPr>
          <a:lstStyle/>
          <a:p>
            <a:r>
              <a:rPr lang="it-IT" sz="2000" dirty="0" smtClean="0"/>
              <a:t>Appena disponibile, prima di poter inserire la richiesta, il delegato dovrà autenticarsi tramite SPID.</a:t>
            </a:r>
          </a:p>
          <a:p>
            <a:r>
              <a:rPr lang="it-IT" sz="2000" dirty="0" smtClean="0"/>
              <a:t>La prima pagina della richiesta richiede il «codice univoco di congruità» del cantiere e il «codice di autorizzazione».</a:t>
            </a:r>
          </a:p>
          <a:p>
            <a:r>
              <a:rPr lang="it-IT" sz="2000" dirty="0" smtClean="0"/>
              <a:t>La richiesta del «codice di autorizzazione» consente al sistema di accertare l’effettiva autorizzazione del richiedente e di precaricare tutti i dati della richieste da quelli disponibili in CNCE_EdilConnect. </a:t>
            </a:r>
          </a:p>
          <a:p>
            <a:r>
              <a:rPr lang="it-IT" sz="2000" dirty="0" smtClean="0"/>
              <a:t>I campi da compilare per la richiesta sono gli stessi di quelli previsti per la compilazione da parte dell’impresa, con la differenza che il valore di «importo complessivo del cantiere» e «importo lavori edili» possono essere modificati dal compilatore della pratica. </a:t>
            </a:r>
            <a:endParaRPr lang="it-IT" sz="2000" dirty="0"/>
          </a:p>
          <a:p>
            <a:endParaRPr lang="it-IT" sz="2000" dirty="0" smtClean="0"/>
          </a:p>
        </p:txBody>
      </p:sp>
      <p:sp>
        <p:nvSpPr>
          <p:cNvPr id="4" name="Titolo 1"/>
          <p:cNvSpPr txBox="1">
            <a:spLocks/>
          </p:cNvSpPr>
          <p:nvPr/>
        </p:nvSpPr>
        <p:spPr>
          <a:xfrm>
            <a:off x="543406" y="422101"/>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Modalità richiesta </a:t>
            </a:r>
            <a:r>
              <a:rPr lang="it-IT" dirty="0"/>
              <a:t>da parte </a:t>
            </a:r>
            <a:r>
              <a:rPr lang="it-IT" dirty="0" smtClean="0"/>
              <a:t>del delegato /2</a:t>
            </a:r>
            <a:endParaRPr lang="it-IT" dirty="0"/>
          </a:p>
        </p:txBody>
      </p:sp>
    </p:spTree>
    <p:extLst>
      <p:ext uri="{BB962C8B-B14F-4D97-AF65-F5344CB8AC3E}">
        <p14:creationId xmlns:p14="http://schemas.microsoft.com/office/powerpoint/2010/main" val="11754969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598824" y="332799"/>
            <a:ext cx="10686165" cy="117682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Richiesta attestazione delegato</a:t>
            </a:r>
            <a:endParaRPr lang="it-IT" dirty="0"/>
          </a:p>
        </p:txBody>
      </p:sp>
      <p:pic>
        <p:nvPicPr>
          <p:cNvPr id="3" name="Immagine 2"/>
          <p:cNvPicPr>
            <a:picLocks noChangeAspect="1"/>
          </p:cNvPicPr>
          <p:nvPr/>
        </p:nvPicPr>
        <p:blipFill>
          <a:blip r:embed="rId2"/>
          <a:stretch>
            <a:fillRect/>
          </a:stretch>
        </p:blipFill>
        <p:spPr>
          <a:xfrm>
            <a:off x="2260122" y="1280431"/>
            <a:ext cx="7159924" cy="50515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84511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598824" y="332799"/>
            <a:ext cx="10686165" cy="329892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Richiesta</a:t>
            </a:r>
          </a:p>
          <a:p>
            <a:r>
              <a:rPr lang="it-IT" dirty="0" smtClean="0"/>
              <a:t>Attestazione di</a:t>
            </a:r>
          </a:p>
          <a:p>
            <a:r>
              <a:rPr lang="it-IT" dirty="0" smtClean="0"/>
              <a:t>congruità</a:t>
            </a:r>
          </a:p>
          <a:p>
            <a:r>
              <a:rPr lang="it-IT" dirty="0" smtClean="0"/>
              <a:t>impresa</a:t>
            </a:r>
            <a:endParaRPr lang="it-IT" dirty="0"/>
          </a:p>
        </p:txBody>
      </p:sp>
      <p:sp>
        <p:nvSpPr>
          <p:cNvPr id="6" name="Segnaposto contenuto 5"/>
          <p:cNvSpPr>
            <a:spLocks noGrp="1"/>
          </p:cNvSpPr>
          <p:nvPr>
            <p:ph idx="1"/>
          </p:nvPr>
        </p:nvSpPr>
        <p:spPr>
          <a:xfrm>
            <a:off x="598825" y="3126004"/>
            <a:ext cx="3265810" cy="3455951"/>
          </a:xfrm>
        </p:spPr>
        <p:txBody>
          <a:bodyPr>
            <a:normAutofit lnSpcReduction="10000"/>
          </a:bodyPr>
          <a:lstStyle/>
          <a:p>
            <a:r>
              <a:rPr lang="it-IT" sz="2000" dirty="0" smtClean="0"/>
              <a:t>Tutti i dati della richiesta disponibili in CNCE_EdilConnect vengono precompilati.</a:t>
            </a:r>
          </a:p>
          <a:p>
            <a:r>
              <a:rPr lang="it-IT" sz="2000" dirty="0" smtClean="0"/>
              <a:t>Il compilatore ha la possibilità di modificare i dati di «importo complessivo» e «importo lavori edili» se non corrispondono a quelli del contratto.</a:t>
            </a:r>
            <a:endParaRPr lang="it-IT" dirty="0"/>
          </a:p>
        </p:txBody>
      </p:sp>
      <p:pic>
        <p:nvPicPr>
          <p:cNvPr id="2" name="Immagine 1"/>
          <p:cNvPicPr>
            <a:picLocks noChangeAspect="1"/>
          </p:cNvPicPr>
          <p:nvPr/>
        </p:nvPicPr>
        <p:blipFill>
          <a:blip r:embed="rId2"/>
          <a:stretch>
            <a:fillRect/>
          </a:stretch>
        </p:blipFill>
        <p:spPr>
          <a:xfrm>
            <a:off x="4422349" y="720987"/>
            <a:ext cx="7384156" cy="56021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77444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98259" y="2197097"/>
            <a:ext cx="7766936" cy="1096899"/>
          </a:xfrm>
        </p:spPr>
        <p:txBody>
          <a:bodyPr>
            <a:noAutofit/>
          </a:bodyPr>
          <a:lstStyle/>
          <a:p>
            <a:r>
              <a:rPr lang="it-IT" sz="6000" b="1" dirty="0" smtClean="0"/>
              <a:t>EDILCONNECT</a:t>
            </a:r>
            <a:endParaRPr lang="it-IT" sz="6000" b="1" dirty="0"/>
          </a:p>
        </p:txBody>
      </p:sp>
      <p:pic>
        <p:nvPicPr>
          <p:cNvPr id="1026" name="Picture 2" descr="C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758" y="2342648"/>
            <a:ext cx="2133600" cy="1028701"/>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p:cNvSpPr txBox="1">
            <a:spLocks/>
          </p:cNvSpPr>
          <p:nvPr/>
        </p:nvSpPr>
        <p:spPr>
          <a:xfrm>
            <a:off x="1698259" y="3972965"/>
            <a:ext cx="7766936" cy="162557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it-IT" sz="2800" b="1" dirty="0" smtClean="0">
                <a:solidFill>
                  <a:srgbClr val="5FCBEF"/>
                </a:solidFill>
                <a:latin typeface="Trebuchet MS" panose="020B0603020202020204"/>
              </a:rPr>
              <a:t>MODULISTICA</a:t>
            </a:r>
          </a:p>
          <a:p>
            <a:pPr marL="0" marR="0" lvl="0" indent="0" algn="ctr" defTabSz="457200" rtl="0" eaLnBrk="1" fontAlgn="auto" latinLnBrk="0" hangingPunct="1">
              <a:lnSpc>
                <a:spcPct val="100000"/>
              </a:lnSpc>
              <a:spcBef>
                <a:spcPct val="0"/>
              </a:spcBef>
              <a:spcAft>
                <a:spcPts val="0"/>
              </a:spcAft>
              <a:buClrTx/>
              <a:buSzTx/>
              <a:buFontTx/>
              <a:buNone/>
              <a:tabLst/>
              <a:defRPr/>
            </a:pPr>
            <a:r>
              <a:rPr lang="it-IT" sz="2800" b="1" dirty="0" smtClean="0">
                <a:solidFill>
                  <a:srgbClr val="5FCBEF"/>
                </a:solidFill>
                <a:latin typeface="Trebuchet MS" panose="020B0603020202020204"/>
              </a:rPr>
              <a:t>a cura di </a:t>
            </a:r>
          </a:p>
          <a:p>
            <a:pPr marL="0" marR="0" lvl="0" indent="0" algn="ctr" defTabSz="457200" rtl="0" eaLnBrk="1" fontAlgn="auto" latinLnBrk="0" hangingPunct="1">
              <a:lnSpc>
                <a:spcPct val="100000"/>
              </a:lnSpc>
              <a:spcBef>
                <a:spcPct val="0"/>
              </a:spcBef>
              <a:spcAft>
                <a:spcPts val="0"/>
              </a:spcAft>
              <a:buClrTx/>
              <a:buSzTx/>
              <a:buFontTx/>
              <a:buNone/>
              <a:tabLst/>
              <a:defRPr/>
            </a:pPr>
            <a:r>
              <a:rPr lang="it-IT" sz="4200" b="1" dirty="0" smtClean="0">
                <a:solidFill>
                  <a:srgbClr val="5FCBEF"/>
                </a:solidFill>
                <a:latin typeface="Trebuchet MS" panose="020B0603020202020204"/>
              </a:rPr>
              <a:t>ANDREA RUFFINI</a:t>
            </a:r>
            <a:endParaRPr kumimoji="0" lang="it-IT" sz="4200" b="1" i="0" u="none" strike="noStrike" kern="1200" cap="none" spc="0" normalizeH="0" baseline="0" noProof="0" dirty="0">
              <a:ln>
                <a:noFill/>
              </a:ln>
              <a:solidFill>
                <a:srgbClr val="5FCBEF"/>
              </a:solidFill>
              <a:effectLst/>
              <a:uLnTx/>
              <a:uFillTx/>
              <a:latin typeface="Trebuchet MS" panose="020B0603020202020204"/>
            </a:endParaRPr>
          </a:p>
        </p:txBody>
      </p:sp>
      <p:sp>
        <p:nvSpPr>
          <p:cNvPr id="8" name="Titolo 1"/>
          <p:cNvSpPr txBox="1">
            <a:spLocks/>
          </p:cNvSpPr>
          <p:nvPr/>
        </p:nvSpPr>
        <p:spPr>
          <a:xfrm>
            <a:off x="1540319" y="856210"/>
            <a:ext cx="7766936" cy="92525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800" b="1" dirty="0" smtClean="0"/>
              <a:t>CONGRUITA’ NAZIONALE</a:t>
            </a:r>
            <a:endParaRPr lang="it-IT" sz="4800" b="1" dirty="0"/>
          </a:p>
        </p:txBody>
      </p:sp>
    </p:spTree>
    <p:extLst>
      <p:ext uri="{BB962C8B-B14F-4D97-AF65-F5344CB8AC3E}">
        <p14:creationId xmlns:p14="http://schemas.microsoft.com/office/powerpoint/2010/main" val="39601654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98259" y="2197097"/>
            <a:ext cx="7766936" cy="1096899"/>
          </a:xfrm>
        </p:spPr>
        <p:txBody>
          <a:bodyPr>
            <a:noAutofit/>
          </a:bodyPr>
          <a:lstStyle/>
          <a:p>
            <a:r>
              <a:rPr lang="it-IT" sz="6000" b="1" dirty="0" smtClean="0"/>
              <a:t>EDILCONNECT</a:t>
            </a:r>
            <a:endParaRPr lang="it-IT" sz="6000" b="1" dirty="0"/>
          </a:p>
        </p:txBody>
      </p:sp>
      <p:pic>
        <p:nvPicPr>
          <p:cNvPr id="1026" name="Picture 2" descr="C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758" y="2342648"/>
            <a:ext cx="2133600" cy="1028701"/>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p:cNvSpPr txBox="1">
            <a:spLocks/>
          </p:cNvSpPr>
          <p:nvPr/>
        </p:nvSpPr>
        <p:spPr>
          <a:xfrm>
            <a:off x="1698259" y="3972966"/>
            <a:ext cx="7766936" cy="92525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2400" b="1" i="0" u="none" strike="noStrike" kern="1200" cap="none" spc="0" normalizeH="0" baseline="0" noProof="0" dirty="0" smtClean="0">
                <a:ln>
                  <a:noFill/>
                </a:ln>
                <a:solidFill>
                  <a:srgbClr val="5FCBEF"/>
                </a:solidFill>
                <a:effectLst/>
                <a:uLnTx/>
                <a:uFillTx/>
                <a:latin typeface="Trebuchet MS" panose="020B0603020202020204"/>
                <a:ea typeface="+mj-ea"/>
                <a:cs typeface="+mj-cs"/>
              </a:rPr>
              <a:t>Emissione </a:t>
            </a:r>
            <a:r>
              <a:rPr kumimoji="0" lang="it-IT" sz="2400" b="1" i="0" u="none" strike="noStrike" kern="1200" cap="none" spc="0" normalizeH="0" noProof="0" dirty="0" smtClean="0">
                <a:ln>
                  <a:noFill/>
                </a:ln>
                <a:solidFill>
                  <a:srgbClr val="5FCBEF"/>
                </a:solidFill>
                <a:effectLst/>
                <a:uLnTx/>
                <a:uFillTx/>
                <a:latin typeface="Trebuchet MS" panose="020B0603020202020204"/>
                <a:ea typeface="+mj-ea"/>
                <a:cs typeface="+mj-cs"/>
              </a:rPr>
              <a:t>dell’attestazione di congruità</a:t>
            </a:r>
            <a:endParaRPr kumimoji="0" lang="it-IT" sz="3200" b="1" i="0" u="none" strike="noStrike" kern="1200" cap="none" spc="0" normalizeH="0" baseline="0" noProof="0" dirty="0">
              <a:ln>
                <a:noFill/>
              </a:ln>
              <a:solidFill>
                <a:srgbClr val="5FCBEF"/>
              </a:solidFill>
              <a:effectLst/>
              <a:uLnTx/>
              <a:uFillTx/>
              <a:latin typeface="Trebuchet MS" panose="020B0603020202020204"/>
            </a:endParaRPr>
          </a:p>
        </p:txBody>
      </p:sp>
      <p:sp>
        <p:nvSpPr>
          <p:cNvPr id="8" name="Titolo 1"/>
          <p:cNvSpPr txBox="1">
            <a:spLocks/>
          </p:cNvSpPr>
          <p:nvPr/>
        </p:nvSpPr>
        <p:spPr>
          <a:xfrm>
            <a:off x="1540319" y="856210"/>
            <a:ext cx="7766936" cy="92525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800" b="1" dirty="0" smtClean="0"/>
              <a:t>CONGRUITA’ NAZIONALE</a:t>
            </a:r>
            <a:endParaRPr lang="it-IT" sz="4800" b="1" dirty="0"/>
          </a:p>
        </p:txBody>
      </p:sp>
    </p:spTree>
    <p:extLst>
      <p:ext uri="{BB962C8B-B14F-4D97-AF65-F5344CB8AC3E}">
        <p14:creationId xmlns:p14="http://schemas.microsoft.com/office/powerpoint/2010/main" val="32770198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53715" y="1350357"/>
            <a:ext cx="9399575" cy="4896561"/>
          </a:xfrm>
        </p:spPr>
        <p:txBody>
          <a:bodyPr>
            <a:normAutofit/>
          </a:bodyPr>
          <a:lstStyle/>
          <a:p>
            <a:r>
              <a:rPr lang="it-IT" sz="2000" dirty="0" smtClean="0"/>
              <a:t>La pratica di emissione viene gestita dal Client CNCE_EdilConnect, dal menu «Congruità». Potranno essere previste in futuro interfacce per consentire la gestione delle pratiche a programmi dei fornitori delle Casse.</a:t>
            </a:r>
          </a:p>
          <a:p>
            <a:endParaRPr lang="it-IT" sz="2000" dirty="0" smtClean="0"/>
          </a:p>
        </p:txBody>
      </p:sp>
      <p:sp>
        <p:nvSpPr>
          <p:cNvPr id="4" name="Titolo 1"/>
          <p:cNvSpPr txBox="1">
            <a:spLocks/>
          </p:cNvSpPr>
          <p:nvPr/>
        </p:nvSpPr>
        <p:spPr>
          <a:xfrm>
            <a:off x="543406" y="422101"/>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Emissione dell’attestazione di congruità</a:t>
            </a:r>
            <a:endParaRPr lang="it-IT" dirty="0"/>
          </a:p>
        </p:txBody>
      </p:sp>
      <p:pic>
        <p:nvPicPr>
          <p:cNvPr id="2" name="Immagine 1"/>
          <p:cNvPicPr>
            <a:picLocks noChangeAspect="1"/>
          </p:cNvPicPr>
          <p:nvPr/>
        </p:nvPicPr>
        <p:blipFill>
          <a:blip r:embed="rId2"/>
          <a:stretch>
            <a:fillRect/>
          </a:stretch>
        </p:blipFill>
        <p:spPr>
          <a:xfrm>
            <a:off x="1483742" y="2519899"/>
            <a:ext cx="8065699" cy="41309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8951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1590502"/>
            <a:ext cx="9399575" cy="4896561"/>
          </a:xfrm>
        </p:spPr>
        <p:txBody>
          <a:bodyPr>
            <a:normAutofit/>
          </a:bodyPr>
          <a:lstStyle/>
          <a:p>
            <a:r>
              <a:rPr lang="it-IT" sz="2000" u="sng" dirty="0" smtClean="0"/>
              <a:t>Gestione basata su ruoli</a:t>
            </a:r>
            <a:r>
              <a:rPr lang="it-IT" sz="2000" dirty="0" smtClean="0"/>
              <a:t>. La Cassa può assegnare i seguenti ruoli agli operatori (come indicato nel «Manuale operatore» </a:t>
            </a:r>
            <a:r>
              <a:rPr lang="it-IT" sz="2000" dirty="0"/>
              <a:t>al paragrafo «Gestione operatori </a:t>
            </a:r>
            <a:r>
              <a:rPr lang="it-IT" sz="2000" dirty="0" smtClean="0"/>
              <a:t>Cassa»):</a:t>
            </a:r>
          </a:p>
          <a:p>
            <a:endParaRPr lang="it-IT" sz="2000" dirty="0" smtClean="0"/>
          </a:p>
          <a:p>
            <a:pPr lvl="1"/>
            <a:r>
              <a:rPr lang="it-IT" sz="1800" b="1" dirty="0" smtClean="0"/>
              <a:t>GESTORE</a:t>
            </a:r>
            <a:r>
              <a:rPr lang="it-IT" sz="1800" dirty="0" smtClean="0"/>
              <a:t>: può assegnare pratiche agli utenti, istruirle e validarle</a:t>
            </a:r>
          </a:p>
          <a:p>
            <a:pPr lvl="1"/>
            <a:r>
              <a:rPr lang="it-IT" sz="1800" b="1" dirty="0" smtClean="0"/>
              <a:t>ISTRUTTORE</a:t>
            </a:r>
            <a:r>
              <a:rPr lang="it-IT" sz="1800" dirty="0" smtClean="0"/>
              <a:t>: può istruire pratiche ma non può validarle</a:t>
            </a:r>
          </a:p>
          <a:p>
            <a:pPr lvl="1"/>
            <a:r>
              <a:rPr lang="it-IT" sz="1800" b="1" dirty="0" smtClean="0"/>
              <a:t>VALIDATORE</a:t>
            </a:r>
            <a:r>
              <a:rPr lang="it-IT" sz="1800" dirty="0" smtClean="0"/>
              <a:t>: può validare l’istruttoria, emettendo l’attestazione di congruità o riaprire l’istruttoria. Non può istruire pratiche</a:t>
            </a:r>
          </a:p>
          <a:p>
            <a:pPr marL="0" indent="0">
              <a:buNone/>
            </a:pPr>
            <a:endParaRPr lang="it-IT" sz="2000" dirty="0" smtClean="0"/>
          </a:p>
        </p:txBody>
      </p:sp>
      <p:sp>
        <p:nvSpPr>
          <p:cNvPr id="4" name="Titolo 1"/>
          <p:cNvSpPr txBox="1">
            <a:spLocks/>
          </p:cNvSpPr>
          <p:nvPr/>
        </p:nvSpPr>
        <p:spPr>
          <a:xfrm>
            <a:off x="543406" y="422101"/>
            <a:ext cx="10686165" cy="9282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Funzionalità gestione pratiche –</a:t>
            </a:r>
          </a:p>
          <a:p>
            <a:r>
              <a:rPr lang="it-IT" dirty="0" smtClean="0"/>
              <a:t>Assegnazione ruoli</a:t>
            </a:r>
            <a:endParaRPr lang="it-IT" dirty="0"/>
          </a:p>
        </p:txBody>
      </p:sp>
    </p:spTree>
    <p:extLst>
      <p:ext uri="{BB962C8B-B14F-4D97-AF65-F5344CB8AC3E}">
        <p14:creationId xmlns:p14="http://schemas.microsoft.com/office/powerpoint/2010/main" val="3280012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4" y="1590503"/>
            <a:ext cx="8674956" cy="4706780"/>
          </a:xfrm>
        </p:spPr>
        <p:txBody>
          <a:bodyPr>
            <a:normAutofit/>
          </a:bodyPr>
          <a:lstStyle/>
          <a:p>
            <a:r>
              <a:rPr lang="it-IT" sz="2000" dirty="0" smtClean="0"/>
              <a:t>I cantieri possono essere inseriti e modificati in CNCE_EdilConnect o, qualora definito dalla Cassa, nel sistema territoriale di gestione cantieri.</a:t>
            </a:r>
          </a:p>
          <a:p>
            <a:r>
              <a:rPr lang="it-IT" sz="2000" dirty="0" smtClean="0"/>
              <a:t>I cantieri situati in province differenti da quelle di competenza della Cassa non possono essere inseriti sul sistema territoriale della Cassa, ma devono essere inseriti su CNCE_EdilConnect o sul sistema previsto dalla Cassa competente per il territorio del cantiere.</a:t>
            </a:r>
          </a:p>
          <a:p>
            <a:r>
              <a:rPr lang="it-IT" sz="2000" dirty="0" smtClean="0"/>
              <a:t>I sistemi territoriali delle Casse possono agevolare l’inserimento dei cantieri in province differenti da quelle di competenza, tramite il trasferimento dell’utente «trasparente» a CNCE_EdilConnect (cd. single </a:t>
            </a:r>
            <a:r>
              <a:rPr lang="it-IT" sz="2000" dirty="0" err="1" smtClean="0"/>
              <a:t>sign</a:t>
            </a:r>
            <a:r>
              <a:rPr lang="it-IT" sz="2000" dirty="0" smtClean="0"/>
              <a:t>-on), che si occuperà di coordinare l’inserimento del cantiere. Requisito necessario per l’utente è la registrazione al portale CNCE_EdilConnect, che può essere fatta contestualmente al trasferimento.</a:t>
            </a:r>
          </a:p>
          <a:p>
            <a:endParaRPr lang="it-IT" dirty="0"/>
          </a:p>
        </p:txBody>
      </p:sp>
      <p:sp>
        <p:nvSpPr>
          <p:cNvPr id="4" name="Titolo 1"/>
          <p:cNvSpPr txBox="1">
            <a:spLocks/>
          </p:cNvSpPr>
          <p:nvPr/>
        </p:nvSpPr>
        <p:spPr>
          <a:xfrm>
            <a:off x="829733" y="662247"/>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Gestione dei cantieri</a:t>
            </a:r>
            <a:endParaRPr lang="it-IT" dirty="0"/>
          </a:p>
        </p:txBody>
      </p:sp>
    </p:spTree>
    <p:extLst>
      <p:ext uri="{BB962C8B-B14F-4D97-AF65-F5344CB8AC3E}">
        <p14:creationId xmlns:p14="http://schemas.microsoft.com/office/powerpoint/2010/main" val="22440510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543406" y="422101"/>
            <a:ext cx="10686165" cy="9282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Lista</a:t>
            </a:r>
          </a:p>
          <a:p>
            <a:r>
              <a:rPr lang="it-IT" dirty="0" smtClean="0"/>
              <a:t>pratiche</a:t>
            </a:r>
            <a:endParaRPr lang="it-IT" dirty="0"/>
          </a:p>
        </p:txBody>
      </p:sp>
      <p:pic>
        <p:nvPicPr>
          <p:cNvPr id="7" name="Immagine 6"/>
          <p:cNvPicPr>
            <a:picLocks noChangeAspect="1"/>
          </p:cNvPicPr>
          <p:nvPr/>
        </p:nvPicPr>
        <p:blipFill>
          <a:blip r:embed="rId2"/>
          <a:stretch>
            <a:fillRect/>
          </a:stretch>
        </p:blipFill>
        <p:spPr>
          <a:xfrm>
            <a:off x="3957437" y="232320"/>
            <a:ext cx="8067785" cy="6266822"/>
          </a:xfrm>
          <a:prstGeom prst="rect">
            <a:avLst/>
          </a:prstGeom>
          <a:effectLst>
            <a:outerShdw blurRad="50800" dist="38100" dir="2700000" algn="tl" rotWithShape="0">
              <a:prstClr val="black">
                <a:alpha val="40000"/>
              </a:prstClr>
            </a:outerShdw>
          </a:effectLst>
        </p:spPr>
      </p:pic>
      <p:sp>
        <p:nvSpPr>
          <p:cNvPr id="8" name="Segnaposto contenuto 5"/>
          <p:cNvSpPr>
            <a:spLocks noGrp="1"/>
          </p:cNvSpPr>
          <p:nvPr>
            <p:ph idx="1"/>
          </p:nvPr>
        </p:nvSpPr>
        <p:spPr>
          <a:xfrm>
            <a:off x="227888" y="1797536"/>
            <a:ext cx="3343448" cy="4891387"/>
          </a:xfrm>
        </p:spPr>
        <p:txBody>
          <a:bodyPr>
            <a:normAutofit/>
          </a:bodyPr>
          <a:lstStyle/>
          <a:p>
            <a:r>
              <a:rPr lang="it-IT" dirty="0" smtClean="0"/>
              <a:t>In base ai ruoli assegnati all’operatore vengono visualizzate le pratiche per cui può operare.</a:t>
            </a:r>
          </a:p>
          <a:p>
            <a:r>
              <a:rPr lang="it-IT" dirty="0" smtClean="0"/>
              <a:t>Il «contatore di congruità viene rappresentato graficamente, evidenziando:</a:t>
            </a:r>
          </a:p>
          <a:p>
            <a:r>
              <a:rPr lang="it-IT" dirty="0" smtClean="0"/>
              <a:t>- </a:t>
            </a:r>
            <a:r>
              <a:rPr lang="it-IT" dirty="0" smtClean="0">
                <a:solidFill>
                  <a:schemeClr val="accent6">
                    <a:lumMod val="50000"/>
                  </a:schemeClr>
                </a:solidFill>
              </a:rPr>
              <a:t>Verde</a:t>
            </a:r>
            <a:r>
              <a:rPr lang="it-IT" dirty="0" smtClean="0"/>
              <a:t>: imponibile GNF denunciato alle Casse.</a:t>
            </a:r>
          </a:p>
          <a:p>
            <a:r>
              <a:rPr lang="it-IT" dirty="0" smtClean="0"/>
              <a:t>- </a:t>
            </a:r>
            <a:r>
              <a:rPr lang="it-IT" dirty="0" smtClean="0">
                <a:solidFill>
                  <a:srgbClr val="FFC000"/>
                </a:solidFill>
              </a:rPr>
              <a:t>Giallo</a:t>
            </a:r>
            <a:r>
              <a:rPr lang="it-IT" dirty="0" smtClean="0"/>
              <a:t>: personale non dipendente.</a:t>
            </a:r>
          </a:p>
          <a:p>
            <a:r>
              <a:rPr lang="it-IT" dirty="0" smtClean="0"/>
              <a:t>- </a:t>
            </a:r>
            <a:r>
              <a:rPr lang="it-IT" dirty="0" smtClean="0">
                <a:solidFill>
                  <a:srgbClr val="FF0000"/>
                </a:solidFill>
              </a:rPr>
              <a:t>Rosso</a:t>
            </a:r>
            <a:r>
              <a:rPr lang="it-IT" dirty="0" smtClean="0"/>
              <a:t>: costi aggiuntivi.</a:t>
            </a:r>
            <a:endParaRPr lang="it-IT" dirty="0"/>
          </a:p>
        </p:txBody>
      </p:sp>
    </p:spTree>
    <p:extLst>
      <p:ext uri="{BB962C8B-B14F-4D97-AF65-F5344CB8AC3E}">
        <p14:creationId xmlns:p14="http://schemas.microsoft.com/office/powerpoint/2010/main" val="37606143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543406" y="422101"/>
            <a:ext cx="10686165" cy="9282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Dettaglio </a:t>
            </a:r>
          </a:p>
          <a:p>
            <a:r>
              <a:rPr lang="it-IT" dirty="0" smtClean="0"/>
              <a:t>pratica</a:t>
            </a:r>
            <a:endParaRPr lang="it-IT" dirty="0"/>
          </a:p>
        </p:txBody>
      </p:sp>
      <p:pic>
        <p:nvPicPr>
          <p:cNvPr id="3" name="Immagine 2"/>
          <p:cNvPicPr>
            <a:picLocks noChangeAspect="1"/>
          </p:cNvPicPr>
          <p:nvPr/>
        </p:nvPicPr>
        <p:blipFill>
          <a:blip r:embed="rId2"/>
          <a:stretch>
            <a:fillRect/>
          </a:stretch>
        </p:blipFill>
        <p:spPr>
          <a:xfrm>
            <a:off x="4006903" y="422100"/>
            <a:ext cx="7844202" cy="5857929"/>
          </a:xfrm>
          <a:prstGeom prst="rect">
            <a:avLst/>
          </a:prstGeom>
          <a:effectLst>
            <a:outerShdw blurRad="50800" dist="38100" dir="2700000" algn="tl" rotWithShape="0">
              <a:prstClr val="black">
                <a:alpha val="40000"/>
              </a:prstClr>
            </a:outerShdw>
          </a:effectLst>
        </p:spPr>
      </p:pic>
      <p:sp>
        <p:nvSpPr>
          <p:cNvPr id="9" name="Segnaposto contenuto 5"/>
          <p:cNvSpPr>
            <a:spLocks noGrp="1"/>
          </p:cNvSpPr>
          <p:nvPr>
            <p:ph idx="1"/>
          </p:nvPr>
        </p:nvSpPr>
        <p:spPr>
          <a:xfrm>
            <a:off x="227888" y="1797536"/>
            <a:ext cx="3343448" cy="4891387"/>
          </a:xfrm>
        </p:spPr>
        <p:txBody>
          <a:bodyPr>
            <a:normAutofit fontScale="92500" lnSpcReduction="10000"/>
          </a:bodyPr>
          <a:lstStyle/>
          <a:p>
            <a:r>
              <a:rPr lang="it-IT" dirty="0" smtClean="0"/>
              <a:t>Dalla pagina di dettaglio è possibile:</a:t>
            </a:r>
          </a:p>
          <a:p>
            <a:pPr>
              <a:buFontTx/>
              <a:buChar char="-"/>
            </a:pPr>
            <a:r>
              <a:rPr lang="it-IT" dirty="0" smtClean="0"/>
              <a:t>Visualizzare i dati della pratica.</a:t>
            </a:r>
          </a:p>
          <a:p>
            <a:pPr>
              <a:buFontTx/>
              <a:buChar char="-"/>
            </a:pPr>
            <a:r>
              <a:rPr lang="it-IT" dirty="0"/>
              <a:t>E</a:t>
            </a:r>
            <a:r>
              <a:rPr lang="it-IT" dirty="0" smtClean="0"/>
              <a:t>seguire le operazioni di istruttoria e validazione.</a:t>
            </a:r>
          </a:p>
          <a:p>
            <a:pPr>
              <a:buFontTx/>
              <a:buChar char="-"/>
            </a:pPr>
            <a:r>
              <a:rPr lang="it-IT" dirty="0" smtClean="0"/>
              <a:t>Modificare l’operatore della Cassa.</a:t>
            </a:r>
          </a:p>
          <a:p>
            <a:pPr>
              <a:buFontTx/>
              <a:buChar char="-"/>
            </a:pPr>
            <a:r>
              <a:rPr lang="it-IT" dirty="0" smtClean="0"/>
              <a:t>«Girare» la pratica a un’altra Cassa.</a:t>
            </a:r>
          </a:p>
          <a:p>
            <a:pPr>
              <a:buFontTx/>
              <a:buChar char="-"/>
            </a:pPr>
            <a:r>
              <a:rPr lang="it-IT" dirty="0" smtClean="0"/>
              <a:t>Assegnare «</a:t>
            </a:r>
            <a:r>
              <a:rPr lang="it-IT" dirty="0" err="1" smtClean="0"/>
              <a:t>tag</a:t>
            </a:r>
            <a:r>
              <a:rPr lang="it-IT" dirty="0" smtClean="0"/>
              <a:t>» alla pratica.</a:t>
            </a:r>
          </a:p>
          <a:p>
            <a:pPr>
              <a:buFontTx/>
              <a:buChar char="-"/>
            </a:pPr>
            <a:r>
              <a:rPr lang="it-IT" dirty="0" smtClean="0"/>
              <a:t>Inviare la lettera di regolarizzazione.</a:t>
            </a:r>
          </a:p>
          <a:p>
            <a:pPr>
              <a:buFontTx/>
              <a:buChar char="-"/>
            </a:pPr>
            <a:r>
              <a:rPr lang="it-IT" u="sng" dirty="0" smtClean="0"/>
              <a:t>Inviare comunicazioni all’impresa e consultare le risposte.</a:t>
            </a:r>
            <a:endParaRPr lang="it-IT" u="sng" dirty="0"/>
          </a:p>
        </p:txBody>
      </p:sp>
    </p:spTree>
    <p:extLst>
      <p:ext uri="{BB962C8B-B14F-4D97-AF65-F5344CB8AC3E}">
        <p14:creationId xmlns:p14="http://schemas.microsoft.com/office/powerpoint/2010/main" val="25680199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543406" y="422101"/>
            <a:ext cx="10686165" cy="8201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Istruttoria regolare</a:t>
            </a:r>
            <a:endParaRPr lang="it-IT" dirty="0"/>
          </a:p>
        </p:txBody>
      </p:sp>
      <p:pic>
        <p:nvPicPr>
          <p:cNvPr id="5" name="Immagine 4"/>
          <p:cNvPicPr>
            <a:picLocks noChangeAspect="1"/>
          </p:cNvPicPr>
          <p:nvPr/>
        </p:nvPicPr>
        <p:blipFill>
          <a:blip r:embed="rId2"/>
          <a:stretch>
            <a:fillRect/>
          </a:stretch>
        </p:blipFill>
        <p:spPr>
          <a:xfrm>
            <a:off x="1043795" y="1974939"/>
            <a:ext cx="10025029" cy="40290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368796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543406" y="422101"/>
            <a:ext cx="10686165" cy="8201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Istruttoria irregolare</a:t>
            </a:r>
            <a:endParaRPr lang="it-IT" dirty="0"/>
          </a:p>
        </p:txBody>
      </p:sp>
      <p:pic>
        <p:nvPicPr>
          <p:cNvPr id="2" name="Immagine 1"/>
          <p:cNvPicPr>
            <a:picLocks noChangeAspect="1"/>
          </p:cNvPicPr>
          <p:nvPr/>
        </p:nvPicPr>
        <p:blipFill>
          <a:blip r:embed="rId2"/>
          <a:stretch>
            <a:fillRect/>
          </a:stretch>
        </p:blipFill>
        <p:spPr>
          <a:xfrm>
            <a:off x="1402039" y="1421067"/>
            <a:ext cx="8968897" cy="51198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661234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543406" y="422101"/>
            <a:ext cx="10686165" cy="9282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Comunicazioni </a:t>
            </a:r>
          </a:p>
          <a:p>
            <a:r>
              <a:rPr lang="it-IT" dirty="0" smtClean="0"/>
              <a:t>con l’impresa</a:t>
            </a:r>
            <a:endParaRPr lang="it-IT" dirty="0"/>
          </a:p>
        </p:txBody>
      </p:sp>
      <p:pic>
        <p:nvPicPr>
          <p:cNvPr id="8" name="Immagine 7"/>
          <p:cNvPicPr>
            <a:picLocks noChangeAspect="1"/>
          </p:cNvPicPr>
          <p:nvPr/>
        </p:nvPicPr>
        <p:blipFill>
          <a:blip r:embed="rId2"/>
          <a:stretch>
            <a:fillRect/>
          </a:stretch>
        </p:blipFill>
        <p:spPr>
          <a:xfrm>
            <a:off x="4222656" y="293297"/>
            <a:ext cx="7635250" cy="6297449"/>
          </a:xfrm>
          <a:prstGeom prst="rect">
            <a:avLst/>
          </a:prstGeom>
          <a:effectLst>
            <a:outerShdw blurRad="50800" dist="38100" dir="2700000" algn="tl" rotWithShape="0">
              <a:prstClr val="black">
                <a:alpha val="40000"/>
              </a:prstClr>
            </a:outerShdw>
          </a:effectLst>
        </p:spPr>
      </p:pic>
      <p:sp>
        <p:nvSpPr>
          <p:cNvPr id="9" name="Segnaposto contenuto 5"/>
          <p:cNvSpPr>
            <a:spLocks noGrp="1"/>
          </p:cNvSpPr>
          <p:nvPr>
            <p:ph idx="1"/>
          </p:nvPr>
        </p:nvSpPr>
        <p:spPr>
          <a:xfrm>
            <a:off x="227888" y="1797536"/>
            <a:ext cx="3343448" cy="4891387"/>
          </a:xfrm>
        </p:spPr>
        <p:txBody>
          <a:bodyPr>
            <a:normAutofit/>
          </a:bodyPr>
          <a:lstStyle/>
          <a:p>
            <a:r>
              <a:rPr lang="it-IT" dirty="0" smtClean="0"/>
              <a:t>Visualizzazione da parte dell’ operatore della Cassa.</a:t>
            </a:r>
            <a:endParaRPr lang="it-IT" dirty="0"/>
          </a:p>
        </p:txBody>
      </p:sp>
    </p:spTree>
    <p:extLst>
      <p:ext uri="{BB962C8B-B14F-4D97-AF65-F5344CB8AC3E}">
        <p14:creationId xmlns:p14="http://schemas.microsoft.com/office/powerpoint/2010/main" val="10387015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543406" y="422101"/>
            <a:ext cx="10686165" cy="9282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Comunicazioni </a:t>
            </a:r>
          </a:p>
          <a:p>
            <a:r>
              <a:rPr lang="it-IT" dirty="0" smtClean="0"/>
              <a:t>con l’impresa</a:t>
            </a:r>
            <a:endParaRPr lang="it-IT" dirty="0"/>
          </a:p>
        </p:txBody>
      </p:sp>
      <p:sp>
        <p:nvSpPr>
          <p:cNvPr id="9" name="Segnaposto contenuto 5"/>
          <p:cNvSpPr>
            <a:spLocks noGrp="1"/>
          </p:cNvSpPr>
          <p:nvPr>
            <p:ph idx="1"/>
          </p:nvPr>
        </p:nvSpPr>
        <p:spPr>
          <a:xfrm>
            <a:off x="227888" y="1797536"/>
            <a:ext cx="3343448" cy="4891387"/>
          </a:xfrm>
        </p:spPr>
        <p:txBody>
          <a:bodyPr>
            <a:normAutofit/>
          </a:bodyPr>
          <a:lstStyle/>
          <a:p>
            <a:r>
              <a:rPr lang="it-IT" dirty="0" smtClean="0"/>
              <a:t>Visualizzazione da parte dell’impresa.</a:t>
            </a:r>
            <a:endParaRPr lang="it-IT" dirty="0"/>
          </a:p>
        </p:txBody>
      </p:sp>
      <p:pic>
        <p:nvPicPr>
          <p:cNvPr id="2" name="Immagine 1"/>
          <p:cNvPicPr>
            <a:picLocks noChangeAspect="1"/>
          </p:cNvPicPr>
          <p:nvPr/>
        </p:nvPicPr>
        <p:blipFill>
          <a:blip r:embed="rId2"/>
          <a:stretch>
            <a:fillRect/>
          </a:stretch>
        </p:blipFill>
        <p:spPr>
          <a:xfrm>
            <a:off x="3897446" y="253408"/>
            <a:ext cx="7918357" cy="63492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84420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40319" y="856210"/>
            <a:ext cx="7766936" cy="925250"/>
          </a:xfrm>
        </p:spPr>
        <p:txBody>
          <a:bodyPr/>
          <a:lstStyle/>
          <a:p>
            <a:r>
              <a:rPr lang="it-IT" sz="4800" b="1" dirty="0" smtClean="0"/>
              <a:t>CONGRUITA’ NAZIONALE</a:t>
            </a:r>
            <a:endParaRPr lang="it-IT" sz="4800" b="1" dirty="0"/>
          </a:p>
        </p:txBody>
      </p:sp>
      <p:sp>
        <p:nvSpPr>
          <p:cNvPr id="3" name="Sottotitolo 2"/>
          <p:cNvSpPr>
            <a:spLocks noGrp="1"/>
          </p:cNvSpPr>
          <p:nvPr>
            <p:ph type="subTitle" idx="1"/>
          </p:nvPr>
        </p:nvSpPr>
        <p:spPr>
          <a:xfrm>
            <a:off x="1615132" y="2512980"/>
            <a:ext cx="7766936" cy="1096899"/>
          </a:xfrm>
        </p:spPr>
        <p:txBody>
          <a:bodyPr>
            <a:noAutofit/>
          </a:bodyPr>
          <a:lstStyle/>
          <a:p>
            <a:r>
              <a:rPr lang="it-IT" sz="6000" b="1" dirty="0" smtClean="0"/>
              <a:t>EDILCONNECT</a:t>
            </a:r>
            <a:endParaRPr lang="it-IT" sz="6000" b="1" dirty="0"/>
          </a:p>
        </p:txBody>
      </p:sp>
      <p:pic>
        <p:nvPicPr>
          <p:cNvPr id="1026" name="Picture 2" descr="C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318" y="2658531"/>
            <a:ext cx="2133600" cy="1028701"/>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p:cNvSpPr txBox="1">
            <a:spLocks/>
          </p:cNvSpPr>
          <p:nvPr/>
        </p:nvSpPr>
        <p:spPr>
          <a:xfrm>
            <a:off x="1615132" y="3061429"/>
            <a:ext cx="7766936" cy="92525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it-IT" sz="2400" b="1" dirty="0"/>
          </a:p>
        </p:txBody>
      </p:sp>
      <p:sp>
        <p:nvSpPr>
          <p:cNvPr id="7" name="Titolo 1"/>
          <p:cNvSpPr txBox="1">
            <a:spLocks/>
          </p:cNvSpPr>
          <p:nvPr/>
        </p:nvSpPr>
        <p:spPr>
          <a:xfrm>
            <a:off x="1615132" y="3832783"/>
            <a:ext cx="7766936" cy="92525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2800" b="1" dirty="0" smtClean="0"/>
              <a:t>28/09/2021</a:t>
            </a:r>
            <a:endParaRPr lang="it-IT" sz="2800" b="1" dirty="0"/>
          </a:p>
        </p:txBody>
      </p:sp>
    </p:spTree>
    <p:extLst>
      <p:ext uri="{BB962C8B-B14F-4D97-AF65-F5344CB8AC3E}">
        <p14:creationId xmlns:p14="http://schemas.microsoft.com/office/powerpoint/2010/main" val="936612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4" y="1590503"/>
            <a:ext cx="8674956" cy="4706780"/>
          </a:xfrm>
        </p:spPr>
        <p:txBody>
          <a:bodyPr>
            <a:normAutofit fontScale="92500"/>
          </a:bodyPr>
          <a:lstStyle/>
          <a:p>
            <a:r>
              <a:rPr lang="it-IT" sz="2000" dirty="0" smtClean="0"/>
              <a:t>La registrazione è richiesta a tutti gli utenti che accedono al portale per inserire e gestire i cantieri:</a:t>
            </a:r>
          </a:p>
          <a:p>
            <a:pPr lvl="1"/>
            <a:r>
              <a:rPr lang="it-IT" sz="1800" dirty="0"/>
              <a:t>Imprese e consulenti iscritti </a:t>
            </a:r>
            <a:r>
              <a:rPr lang="it-IT" sz="1800" dirty="0" smtClean="0"/>
              <a:t>alle Casse</a:t>
            </a:r>
            <a:endParaRPr lang="it-IT" sz="1800" dirty="0"/>
          </a:p>
          <a:p>
            <a:pPr lvl="1"/>
            <a:r>
              <a:rPr lang="it-IT" sz="1800" dirty="0" smtClean="0"/>
              <a:t>Lavoratori autonomi</a:t>
            </a:r>
          </a:p>
          <a:p>
            <a:pPr lvl="1"/>
            <a:r>
              <a:rPr lang="it-IT" sz="1800" dirty="0" smtClean="0"/>
              <a:t>Imprese edili di soli soci senza dipendenti</a:t>
            </a:r>
          </a:p>
          <a:p>
            <a:r>
              <a:rPr lang="it-IT" sz="2000" dirty="0" smtClean="0"/>
              <a:t>La registrazione è necessaria per la richiesta di rilascio dell’attestazione di congruità per le imprese iscritte alle Casse (per effettuare direttamente la richiesta o per visualizzare il «codice di autorizzazione» da comunicare al delegato che richiederà l’attestazione).</a:t>
            </a:r>
          </a:p>
          <a:p>
            <a:r>
              <a:rPr lang="it-IT" sz="2000" dirty="0" smtClean="0"/>
              <a:t>La registrazione non è richiesta per le persone fisiche che accedono al portale per la sola richiesta di rilascio del certificato di congruità (committenti, delegati dell’impresa) o per la verifica della sua autenticità. In questi casi sarà richiesta l’autenticazione con SPID, </a:t>
            </a:r>
            <a:r>
              <a:rPr lang="it-IT" sz="2000" dirty="0"/>
              <a:t>appena </a:t>
            </a:r>
            <a:r>
              <a:rPr lang="it-IT" sz="2000" dirty="0" smtClean="0"/>
              <a:t>sarà implementata.</a:t>
            </a:r>
          </a:p>
          <a:p>
            <a:endParaRPr lang="it-IT" dirty="0"/>
          </a:p>
        </p:txBody>
      </p:sp>
      <p:sp>
        <p:nvSpPr>
          <p:cNvPr id="4" name="Titolo 1"/>
          <p:cNvSpPr txBox="1">
            <a:spLocks/>
          </p:cNvSpPr>
          <p:nvPr/>
        </p:nvSpPr>
        <p:spPr>
          <a:xfrm>
            <a:off x="829733" y="662247"/>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Registrazione a CNCE_EdilConnect</a:t>
            </a:r>
            <a:endParaRPr lang="it-IT" dirty="0"/>
          </a:p>
        </p:txBody>
      </p:sp>
    </p:spTree>
    <p:extLst>
      <p:ext uri="{BB962C8B-B14F-4D97-AF65-F5344CB8AC3E}">
        <p14:creationId xmlns:p14="http://schemas.microsoft.com/office/powerpoint/2010/main" val="1291816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4" y="1590503"/>
            <a:ext cx="8674956" cy="4706780"/>
          </a:xfrm>
        </p:spPr>
        <p:txBody>
          <a:bodyPr>
            <a:normAutofit lnSpcReduction="10000"/>
          </a:bodyPr>
          <a:lstStyle/>
          <a:p>
            <a:r>
              <a:rPr lang="it-IT" sz="2000" dirty="0" smtClean="0"/>
              <a:t>L’autenticazione per l’accesso al portale CNCE_EdilConnect verrà effettuata a regime tramite SPID.</a:t>
            </a:r>
          </a:p>
          <a:p>
            <a:r>
              <a:rPr lang="it-IT" sz="2000" dirty="0" smtClean="0"/>
              <a:t>Sono previste le seguenti tappe intermedie:</a:t>
            </a:r>
          </a:p>
          <a:p>
            <a:pPr lvl="1"/>
            <a:r>
              <a:rPr lang="it-IT" u="sng" dirty="0" smtClean="0"/>
              <a:t>Accesso con codici di autenticazione «login» e «password»</a:t>
            </a:r>
            <a:r>
              <a:rPr lang="it-IT" dirty="0" smtClean="0"/>
              <a:t> (versione attuale dell’applicativo) definiti a livello di impresa o consulente.</a:t>
            </a:r>
          </a:p>
          <a:p>
            <a:pPr lvl="1"/>
            <a:r>
              <a:rPr lang="it-IT" u="sng" dirty="0" smtClean="0"/>
              <a:t>Accesso </a:t>
            </a:r>
            <a:r>
              <a:rPr lang="it-IT" u="sng" dirty="0"/>
              <a:t>con codici autenticazione</a:t>
            </a:r>
            <a:r>
              <a:rPr lang="it-IT" dirty="0"/>
              <a:t> </a:t>
            </a:r>
            <a:r>
              <a:rPr lang="it-IT" dirty="0" smtClean="0"/>
              <a:t>differenti per ogni persona fisica autorizzata ad operare da parte dell’impresa o del consulente, </a:t>
            </a:r>
            <a:r>
              <a:rPr lang="it-IT" u="sng" dirty="0" smtClean="0"/>
              <a:t>affiancato all’accesso con SPID</a:t>
            </a:r>
            <a:r>
              <a:rPr lang="it-IT" dirty="0" smtClean="0"/>
              <a:t>. Le nuove registrazioni che avverranno in questa fase richiederanno, al momento della registrazione, anche l’indicazione della persona fisica che sta effettuando la registrazione per conto dell’impresa o del consulente.</a:t>
            </a:r>
          </a:p>
          <a:p>
            <a:pPr lvl="1"/>
            <a:r>
              <a:rPr lang="it-IT" u="sng" dirty="0" smtClean="0"/>
              <a:t>Accesso esclusivo con SPID</a:t>
            </a:r>
            <a:r>
              <a:rPr lang="it-IT" dirty="0" smtClean="0"/>
              <a:t>, tranne per i soggetti impossibilitati ad ottenerlo (es. imprese straniere) che continueranno ad accedere con codici di autenticazione.</a:t>
            </a:r>
            <a:endParaRPr lang="it-IT" dirty="0"/>
          </a:p>
          <a:p>
            <a:r>
              <a:rPr lang="it-IT" sz="2000" dirty="0"/>
              <a:t>La richiesta </a:t>
            </a:r>
            <a:r>
              <a:rPr lang="it-IT" sz="2000" dirty="0" smtClean="0"/>
              <a:t>dell’attestato di congruità </a:t>
            </a:r>
            <a:r>
              <a:rPr lang="it-IT" sz="2000" dirty="0"/>
              <a:t>e la verifica dell’autenticità </a:t>
            </a:r>
            <a:r>
              <a:rPr lang="it-IT" sz="2000" dirty="0" smtClean="0"/>
              <a:t>degli attestati saranno </a:t>
            </a:r>
            <a:r>
              <a:rPr lang="it-IT" sz="2000" dirty="0"/>
              <a:t>invece possibili solo con SPID, non appena verrà implementato nel sistema.</a:t>
            </a:r>
          </a:p>
          <a:p>
            <a:pPr lvl="1"/>
            <a:endParaRPr lang="it-IT" dirty="0"/>
          </a:p>
        </p:txBody>
      </p:sp>
      <p:sp>
        <p:nvSpPr>
          <p:cNvPr id="4" name="Titolo 1"/>
          <p:cNvSpPr txBox="1">
            <a:spLocks/>
          </p:cNvSpPr>
          <p:nvPr/>
        </p:nvSpPr>
        <p:spPr>
          <a:xfrm>
            <a:off x="829733" y="662247"/>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Autenticazione dell’utente</a:t>
            </a:r>
            <a:endParaRPr lang="it-IT" dirty="0"/>
          </a:p>
        </p:txBody>
      </p:sp>
    </p:spTree>
    <p:extLst>
      <p:ext uri="{BB962C8B-B14F-4D97-AF65-F5344CB8AC3E}">
        <p14:creationId xmlns:p14="http://schemas.microsoft.com/office/powerpoint/2010/main" val="3585037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10583" y="1590503"/>
            <a:ext cx="8830231" cy="4706780"/>
          </a:xfrm>
        </p:spPr>
        <p:txBody>
          <a:bodyPr>
            <a:normAutofit fontScale="92500" lnSpcReduction="10000"/>
          </a:bodyPr>
          <a:lstStyle/>
          <a:p>
            <a:r>
              <a:rPr lang="it-IT" sz="2000" dirty="0" smtClean="0"/>
              <a:t>La presenza di diversi sistemi territoriali di gestione cantieri nelle Casse potrebbe comportare difficoltà a imprese e consulenti iscritti a più Casse, in caso di informative contrastanti.</a:t>
            </a:r>
          </a:p>
          <a:p>
            <a:r>
              <a:rPr lang="it-IT" sz="2000" dirty="0" smtClean="0"/>
              <a:t>Dal momento che i sistemi territoriali possono comunicare con CNCE_EdilConnect per consentire l’inserimento dei cantieri in tutta Italia, una Cassa potrebbe valutare di indicare a tutti i propri iscritti di utilizzare solo il sistema territoriale.</a:t>
            </a:r>
          </a:p>
          <a:p>
            <a:r>
              <a:rPr lang="it-IT" sz="2000" dirty="0" smtClean="0"/>
              <a:t>Se però un’impresa o un consulente, iscritti a differenti Casse, ricevessero tale informativa dalle diverse Casse, si potrebbero trovare nella situazione seguente:</a:t>
            </a:r>
          </a:p>
          <a:p>
            <a:pPr lvl="1"/>
            <a:r>
              <a:rPr lang="it-IT" dirty="0" smtClean="0"/>
              <a:t>Cassa A: informativa di utilizzare il sistema territoriale della Cassa A per inserire i cantieri in tutta Italia.</a:t>
            </a:r>
          </a:p>
          <a:p>
            <a:pPr lvl="1"/>
            <a:r>
              <a:rPr lang="it-IT" dirty="0" smtClean="0"/>
              <a:t>Cassa B: informativa </a:t>
            </a:r>
            <a:r>
              <a:rPr lang="it-IT" dirty="0"/>
              <a:t>di utilizzare il sistema territoriale della Cassa </a:t>
            </a:r>
            <a:r>
              <a:rPr lang="it-IT" dirty="0" smtClean="0"/>
              <a:t>B </a:t>
            </a:r>
            <a:r>
              <a:rPr lang="it-IT" dirty="0"/>
              <a:t>per inserire i cantieri in tutta Italia.</a:t>
            </a:r>
          </a:p>
          <a:p>
            <a:pPr lvl="1"/>
            <a:r>
              <a:rPr lang="it-IT" dirty="0" smtClean="0"/>
              <a:t>Cassa C: </a:t>
            </a:r>
            <a:r>
              <a:rPr lang="it-IT" dirty="0"/>
              <a:t>informativa di utilizzare il sistema </a:t>
            </a:r>
            <a:r>
              <a:rPr lang="it-IT" dirty="0" smtClean="0"/>
              <a:t>CNCE_EdilConnect per </a:t>
            </a:r>
            <a:r>
              <a:rPr lang="it-IT" dirty="0"/>
              <a:t>inserire i cantieri in tutta Italia.</a:t>
            </a:r>
          </a:p>
          <a:p>
            <a:pPr lvl="1"/>
            <a:endParaRPr lang="it-IT" dirty="0"/>
          </a:p>
          <a:p>
            <a:pPr lvl="1"/>
            <a:endParaRPr lang="it-IT" dirty="0"/>
          </a:p>
        </p:txBody>
      </p:sp>
      <p:sp>
        <p:nvSpPr>
          <p:cNvPr id="4" name="Titolo 1"/>
          <p:cNvSpPr txBox="1">
            <a:spLocks/>
          </p:cNvSpPr>
          <p:nvPr/>
        </p:nvSpPr>
        <p:spPr>
          <a:xfrm>
            <a:off x="829733" y="662247"/>
            <a:ext cx="10686165" cy="9282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smtClean="0"/>
              <a:t>Informativa avvio congruità delle Casse</a:t>
            </a:r>
            <a:endParaRPr lang="it-IT" dirty="0"/>
          </a:p>
        </p:txBody>
      </p:sp>
    </p:spTree>
    <p:extLst>
      <p:ext uri="{BB962C8B-B14F-4D97-AF65-F5344CB8AC3E}">
        <p14:creationId xmlns:p14="http://schemas.microsoft.com/office/powerpoint/2010/main" val="2010205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Sfaccettatur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6444</TotalTime>
  <Words>3125</Words>
  <Application>Microsoft Office PowerPoint</Application>
  <PresentationFormat>Widescreen</PresentationFormat>
  <Paragraphs>368</Paragraphs>
  <Slides>66</Slides>
  <Notes>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66</vt:i4>
      </vt:variant>
    </vt:vector>
  </HeadingPairs>
  <TitlesOfParts>
    <vt:vector size="73" baseType="lpstr">
      <vt:lpstr>Arial</vt:lpstr>
      <vt:lpstr>Calibri</vt:lpstr>
      <vt:lpstr>Calibri Light</vt:lpstr>
      <vt:lpstr>Trebuchet MS</vt:lpstr>
      <vt:lpstr>Wingdings 3</vt:lpstr>
      <vt:lpstr>Sfaccettatura</vt:lpstr>
      <vt:lpstr>Tema di Office</vt:lpstr>
      <vt:lpstr>CONGRUITA’ NAZIONALE</vt:lpstr>
      <vt:lpstr>Sommario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CONGRUITA’ NAZIONALE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CONGRUITA’ NAZIONALE</dc:title>
  <dc:creator>Servizio Assistenza</dc:creator>
  <cp:lastModifiedBy>Francesca</cp:lastModifiedBy>
  <cp:revision>347</cp:revision>
  <dcterms:created xsi:type="dcterms:W3CDTF">2021-06-09T18:08:48Z</dcterms:created>
  <dcterms:modified xsi:type="dcterms:W3CDTF">2021-10-05T14:52:40Z</dcterms:modified>
</cp:coreProperties>
</file>